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385" r:id="rId2"/>
    <p:sldId id="387" r:id="rId3"/>
    <p:sldId id="421" r:id="rId4"/>
    <p:sldId id="410" r:id="rId5"/>
    <p:sldId id="422" r:id="rId6"/>
    <p:sldId id="425" r:id="rId7"/>
    <p:sldId id="427" r:id="rId8"/>
    <p:sldId id="394" r:id="rId9"/>
    <p:sldId id="395" r:id="rId10"/>
    <p:sldId id="414" r:id="rId11"/>
    <p:sldId id="416" r:id="rId12"/>
    <p:sldId id="417" r:id="rId13"/>
    <p:sldId id="423" r:id="rId14"/>
    <p:sldId id="411" r:id="rId15"/>
    <p:sldId id="415" r:id="rId16"/>
    <p:sldId id="418" r:id="rId17"/>
    <p:sldId id="426" r:id="rId18"/>
    <p:sldId id="406" r:id="rId19"/>
    <p:sldId id="420" r:id="rId20"/>
    <p:sldId id="424" r:id="rId21"/>
    <p:sldId id="419" r:id="rId22"/>
    <p:sldId id="428" r:id="rId23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>
          <p15:clr>
            <a:srgbClr val="A4A3A4"/>
          </p15:clr>
        </p15:guide>
        <p15:guide id="2" pos="3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4" d="100"/>
          <a:sy n="64" d="100"/>
        </p:scale>
        <p:origin x="996" y="60"/>
      </p:cViewPr>
      <p:guideLst>
        <p:guide orient="horz" pos="1164"/>
        <p:guide pos="36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dstoner\My%20Documents\Research\NASA_trophiclevels\Projects\Ung_habitat\Abundance\manuscript_density\CougarHomeRange\cougar_homerang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dstoner\My%20Documents\Research\NASA_trophiclevels\Projects\Ung_habitat\Abundance\manuscript_density\UT_md_sumrange_NDVI_04-12_5da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377414913299774"/>
          <c:y val="6.5508981188672183E-2"/>
          <c:w val="0.78324074977353497"/>
          <c:h val="0.79553027569667001"/>
        </c:manualLayout>
      </c:layout>
      <c:scatterChart>
        <c:scatterStyle val="lineMarker"/>
        <c:varyColors val="0"/>
        <c:ser>
          <c:idx val="0"/>
          <c:order val="0"/>
          <c:tx>
            <c:strRef>
              <c:f>'Home_range by study area'!$O$3</c:f>
              <c:strCache>
                <c:ptCount val="1"/>
                <c:pt idx="0">
                  <c:v>mean area</c:v>
                </c:pt>
              </c:strCache>
            </c:strRef>
          </c:tx>
          <c:spPr>
            <a:ln w="28575">
              <a:noFill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  <a:effectLst/>
            </c:spPr>
          </c:marker>
          <c:trendline>
            <c:spPr>
              <a:ln w="12700"/>
              <a:effectLst/>
            </c:spPr>
            <c:trendlineType val="poly"/>
            <c:order val="2"/>
            <c:dispRSqr val="1"/>
            <c:dispEq val="0"/>
            <c:trendlineLbl>
              <c:layout>
                <c:manualLayout>
                  <c:x val="5.954426151276547E-2"/>
                  <c:y val="-0.47168707685124289"/>
                </c:manualLayout>
              </c:layout>
              <c:numFmt formatCode="#,##0.00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'Home_range by study area'!$R$4:$R$12</c:f>
                <c:numCache>
                  <c:formatCode>General</c:formatCode>
                  <c:ptCount val="9"/>
                  <c:pt idx="0">
                    <c:v>3.2816589300738257</c:v>
                  </c:pt>
                  <c:pt idx="1">
                    <c:v>48.206438076257001</c:v>
                  </c:pt>
                  <c:pt idx="2">
                    <c:v>70.959579705632422</c:v>
                  </c:pt>
                  <c:pt idx="3">
                    <c:v>51.488097006330825</c:v>
                  </c:pt>
                  <c:pt idx="7">
                    <c:v>39.083206009742739</c:v>
                  </c:pt>
                  <c:pt idx="8">
                    <c:v>21.500524024621662</c:v>
                  </c:pt>
                </c:numCache>
              </c:numRef>
            </c:plus>
            <c:minus>
              <c:numRef>
                <c:f>'Home_range by study area'!$R$4:$R$12</c:f>
                <c:numCache>
                  <c:formatCode>General</c:formatCode>
                  <c:ptCount val="9"/>
                  <c:pt idx="0">
                    <c:v>3.2816589300738257</c:v>
                  </c:pt>
                  <c:pt idx="1">
                    <c:v>48.206438076257001</c:v>
                  </c:pt>
                  <c:pt idx="2">
                    <c:v>70.959579705632422</c:v>
                  </c:pt>
                  <c:pt idx="3">
                    <c:v>51.488097006330825</c:v>
                  </c:pt>
                  <c:pt idx="7">
                    <c:v>39.083206009742739</c:v>
                  </c:pt>
                  <c:pt idx="8">
                    <c:v>21.500524024621662</c:v>
                  </c:pt>
                </c:numCache>
              </c:numRef>
            </c:minus>
          </c:errBars>
          <c:xVal>
            <c:numRef>
              <c:f>'Home_range by study area'!$N$4:$N$11</c:f>
              <c:numCache>
                <c:formatCode>0.00</c:formatCode>
                <c:ptCount val="8"/>
                <c:pt idx="0">
                  <c:v>0.49914933333333339</c:v>
                </c:pt>
                <c:pt idx="1">
                  <c:v>0.42073370266666665</c:v>
                </c:pt>
                <c:pt idx="2">
                  <c:v>0.52413098600000008</c:v>
                </c:pt>
                <c:pt idx="3">
                  <c:v>0.47018478400000063</c:v>
                </c:pt>
                <c:pt idx="4">
                  <c:v>0.5122989999999995</c:v>
                </c:pt>
                <c:pt idx="5">
                  <c:v>0.33212400000000075</c:v>
                </c:pt>
                <c:pt idx="6">
                  <c:v>0.305243508</c:v>
                </c:pt>
                <c:pt idx="7">
                  <c:v>0.36078517058333326</c:v>
                </c:pt>
              </c:numCache>
            </c:numRef>
          </c:xVal>
          <c:yVal>
            <c:numRef>
              <c:f>'Home_range by study area'!$O$4:$O$11</c:f>
              <c:numCache>
                <c:formatCode>0.0</c:formatCode>
                <c:ptCount val="8"/>
                <c:pt idx="0">
                  <c:v>41.349020999999993</c:v>
                </c:pt>
                <c:pt idx="1">
                  <c:v>80.479934</c:v>
                </c:pt>
                <c:pt idx="2">
                  <c:v>93.618681500000008</c:v>
                </c:pt>
                <c:pt idx="3">
                  <c:v>95.925189999999986</c:v>
                </c:pt>
                <c:pt idx="4">
                  <c:v>152.21812700000001</c:v>
                </c:pt>
                <c:pt idx="5">
                  <c:v>180.78562099999999</c:v>
                </c:pt>
                <c:pt idx="6">
                  <c:v>337.83424200000002</c:v>
                </c:pt>
                <c:pt idx="7">
                  <c:v>134.32980449999999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1343456"/>
        <c:axId val="151344016"/>
      </c:scatterChart>
      <c:valAx>
        <c:axId val="151343456"/>
        <c:scaling>
          <c:orientation val="minMax"/>
          <c:min val="0.2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June </a:t>
                </a:r>
                <a:r>
                  <a:rPr lang="en-US" dirty="0"/>
                  <a:t>NDVI</a:t>
                </a:r>
              </a:p>
            </c:rich>
          </c:tx>
          <c:layout>
            <c:manualLayout>
              <c:xMode val="edge"/>
              <c:yMode val="edge"/>
              <c:x val="0.48314107611548557"/>
              <c:y val="0.92882285940672493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151344016"/>
        <c:crosses val="autoZero"/>
        <c:crossBetween val="midCat"/>
      </c:valAx>
      <c:valAx>
        <c:axId val="15134401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Female Home Range </a:t>
                </a:r>
                <a:r>
                  <a:rPr lang="en-US" dirty="0"/>
                  <a:t>(km²)</a:t>
                </a:r>
              </a:p>
            </c:rich>
          </c:tx>
          <c:layout>
            <c:manualLayout>
              <c:xMode val="edge"/>
              <c:yMode val="edge"/>
              <c:x val="5.4603816414840044E-2"/>
              <c:y val="0.19496855345911954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151343456"/>
        <c:crosses val="autoZero"/>
        <c:crossBetween val="midCat"/>
        <c:majorUnit val="100"/>
      </c:valAx>
      <c:spPr>
        <a:ln>
          <a:solidFill>
            <a:sysClr val="windowText" lastClr="000000">
              <a:shade val="95000"/>
              <a:satMod val="105000"/>
            </a:sysClr>
          </a:solidFill>
        </a:ln>
      </c:spPr>
    </c:plotArea>
    <c:plotVisOnly val="1"/>
    <c:dispBlanksAs val="gap"/>
    <c:showDLblsOverMax val="0"/>
  </c:chart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40507436570429"/>
          <c:y val="4.5326086956521759E-2"/>
          <c:w val="0.77400459317585313"/>
          <c:h val="0.79693227205294981"/>
        </c:manualLayout>
      </c:layout>
      <c:scatterChart>
        <c:scatterStyle val="lineMarker"/>
        <c:varyColors val="0"/>
        <c:ser>
          <c:idx val="0"/>
          <c:order val="0"/>
          <c:tx>
            <c:strRef>
              <c:f>ut_partdates_NDVI_demos!$BI$4</c:f>
              <c:strCache>
                <c:ptCount val="1"/>
                <c:pt idx="0">
                  <c:v>NDVI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trendline>
            <c:spPr>
              <a:effectLst/>
            </c:spPr>
            <c:trendlineType val="power"/>
            <c:dispRSqr val="1"/>
            <c:dispEq val="0"/>
            <c:trendlineLbl>
              <c:layout>
                <c:manualLayout>
                  <c:x val="-0.46442300962379701"/>
                  <c:y val="-5.7457206436152007E-2"/>
                </c:manualLayout>
              </c:layout>
              <c:numFmt formatCode="#,##0.00" sourceLinked="0"/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ut_partdates_NDVI_demos!$CC$6</c:f>
                <c:numCache>
                  <c:formatCode>General</c:formatCode>
                  <c:ptCount val="1"/>
                  <c:pt idx="0">
                    <c:v>21.854328686496746</c:v>
                  </c:pt>
                </c:numCache>
              </c:numRef>
            </c:plus>
            <c:minus>
              <c:numRef>
                <c:f>ut_partdates_NDVI_demos!$CC$6</c:f>
                <c:numCache>
                  <c:formatCode>General</c:formatCode>
                  <c:ptCount val="1"/>
                  <c:pt idx="0">
                    <c:v>21.854328686496746</c:v>
                  </c:pt>
                </c:numCache>
              </c:numRef>
            </c:minus>
          </c:errBars>
          <c:xVal>
            <c:numRef>
              <c:f>ut_partdates_NDVI_demos!$BI$6:$BI$35</c:f>
              <c:numCache>
                <c:formatCode>0.00</c:formatCode>
                <c:ptCount val="30"/>
                <c:pt idx="0">
                  <c:v>0.42139554787252681</c:v>
                </c:pt>
                <c:pt idx="1">
                  <c:v>0.61733357702698533</c:v>
                </c:pt>
                <c:pt idx="2">
                  <c:v>0.67060430428699103</c:v>
                </c:pt>
                <c:pt idx="3">
                  <c:v>0.61189719779051965</c:v>
                </c:pt>
                <c:pt idx="4">
                  <c:v>0.6752351830006269</c:v>
                </c:pt>
                <c:pt idx="5">
                  <c:v>0.62075615390478722</c:v>
                </c:pt>
                <c:pt idx="6">
                  <c:v>0.604245661521153</c:v>
                </c:pt>
                <c:pt idx="7">
                  <c:v>0.49799658686624265</c:v>
                </c:pt>
                <c:pt idx="8">
                  <c:v>0.4942589357129254</c:v>
                </c:pt>
                <c:pt idx="9">
                  <c:v>0.49696918299122461</c:v>
                </c:pt>
                <c:pt idx="10">
                  <c:v>0.44105148420235868</c:v>
                </c:pt>
                <c:pt idx="12">
                  <c:v>0.6218415415161419</c:v>
                </c:pt>
                <c:pt idx="13">
                  <c:v>0.5229979819695707</c:v>
                </c:pt>
                <c:pt idx="14">
                  <c:v>0.4668192386977093</c:v>
                </c:pt>
                <c:pt idx="15">
                  <c:v>0.62505280660153328</c:v>
                </c:pt>
                <c:pt idx="16">
                  <c:v>0.6201268869289005</c:v>
                </c:pt>
                <c:pt idx="17">
                  <c:v>0.5667505771574689</c:v>
                </c:pt>
                <c:pt idx="18">
                  <c:v>0.43297295472297154</c:v>
                </c:pt>
                <c:pt idx="19">
                  <c:v>0.30549195328862189</c:v>
                </c:pt>
                <c:pt idx="20">
                  <c:v>0.4786064566924173</c:v>
                </c:pt>
                <c:pt idx="21">
                  <c:v>0.4921513937712394</c:v>
                </c:pt>
                <c:pt idx="22">
                  <c:v>0.56445273549327568</c:v>
                </c:pt>
                <c:pt idx="23">
                  <c:v>0.45604459666869435</c:v>
                </c:pt>
                <c:pt idx="24">
                  <c:v>0.52886523556235532</c:v>
                </c:pt>
                <c:pt idx="25">
                  <c:v>0.33316825601324707</c:v>
                </c:pt>
                <c:pt idx="26">
                  <c:v>0.41981796023862544</c:v>
                </c:pt>
                <c:pt idx="27">
                  <c:v>0.51085955612182865</c:v>
                </c:pt>
                <c:pt idx="28">
                  <c:v>0.59963711913976159</c:v>
                </c:pt>
                <c:pt idx="29">
                  <c:v>0.39412060350608674</c:v>
                </c:pt>
              </c:numCache>
            </c:numRef>
          </c:xVal>
          <c:yVal>
            <c:numRef>
              <c:f>ut_partdates_NDVI_demos!$CA$6:$CA$35</c:f>
              <c:numCache>
                <c:formatCode>#,##0</c:formatCode>
                <c:ptCount val="30"/>
                <c:pt idx="0">
                  <c:v>256.25504439063775</c:v>
                </c:pt>
                <c:pt idx="1">
                  <c:v>459.06601326030523</c:v>
                </c:pt>
                <c:pt idx="2">
                  <c:v>573.54116706634704</c:v>
                </c:pt>
                <c:pt idx="3">
                  <c:v>478.10872395833326</c:v>
                </c:pt>
                <c:pt idx="4">
                  <c:v>829.26034538937802</c:v>
                </c:pt>
                <c:pt idx="5">
                  <c:v>607.80090930844688</c:v>
                </c:pt>
                <c:pt idx="6">
                  <c:v>884.8180076628355</c:v>
                </c:pt>
                <c:pt idx="7">
                  <c:v>211.05308964316771</c:v>
                </c:pt>
                <c:pt idx="8">
                  <c:v>228.98266274124958</c:v>
                </c:pt>
                <c:pt idx="9">
                  <c:v>110.96048601697041</c:v>
                </c:pt>
                <c:pt idx="10">
                  <c:v>80.013161043311797</c:v>
                </c:pt>
                <c:pt idx="12">
                  <c:v>631.60608404227889</c:v>
                </c:pt>
                <c:pt idx="13">
                  <c:v>226.34445200816853</c:v>
                </c:pt>
                <c:pt idx="14">
                  <c:v>572.19973009446755</c:v>
                </c:pt>
                <c:pt idx="15">
                  <c:v>475.78102608197145</c:v>
                </c:pt>
                <c:pt idx="16">
                  <c:v>593.69977499196455</c:v>
                </c:pt>
                <c:pt idx="17">
                  <c:v>686.00368324125304</c:v>
                </c:pt>
                <c:pt idx="18">
                  <c:v>159.10522999369883</c:v>
                </c:pt>
                <c:pt idx="19">
                  <c:v>31.686322353260095</c:v>
                </c:pt>
                <c:pt idx="20">
                  <c:v>270.77363896848044</c:v>
                </c:pt>
                <c:pt idx="21">
                  <c:v>350.84925690021225</c:v>
                </c:pt>
                <c:pt idx="22">
                  <c:v>641.41414141414145</c:v>
                </c:pt>
                <c:pt idx="23">
                  <c:v>143.52761405806589</c:v>
                </c:pt>
                <c:pt idx="24">
                  <c:v>291.89819578788405</c:v>
                </c:pt>
                <c:pt idx="25">
                  <c:v>16.556291390728475</c:v>
                </c:pt>
                <c:pt idx="26">
                  <c:v>151.47428982380438</c:v>
                </c:pt>
                <c:pt idx="27">
                  <c:v>466.73455532926005</c:v>
                </c:pt>
                <c:pt idx="28">
                  <c:v>319.68390804597669</c:v>
                </c:pt>
                <c:pt idx="29">
                  <c:v>430.83525916143924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1346256"/>
        <c:axId val="151346816"/>
      </c:scatterChart>
      <c:valAx>
        <c:axId val="151346256"/>
        <c:scaling>
          <c:orientation val="minMax"/>
          <c:min val="0.2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June NDVI</a:t>
                </a:r>
              </a:p>
            </c:rich>
          </c:tx>
          <c:layout>
            <c:manualLayout>
              <c:xMode val="edge"/>
              <c:yMode val="edge"/>
              <c:x val="0.48468560179977577"/>
              <c:y val="0.91068840579710142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151346816"/>
        <c:crosses val="autoZero"/>
        <c:crossBetween val="midCat"/>
      </c:valAx>
      <c:valAx>
        <c:axId val="151346816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Mule Deer </a:t>
                </a:r>
                <a:r>
                  <a:rPr lang="en-US" dirty="0"/>
                  <a:t>/ 100 </a:t>
                </a:r>
                <a:r>
                  <a:rPr lang="en-US" sz="1000" b="1" i="0" u="none" strike="noStrike" baseline="0" dirty="0" smtClean="0"/>
                  <a:t>km²</a:t>
                </a:r>
                <a:endParaRPr lang="en-US" dirty="0"/>
              </a:p>
            </c:rich>
          </c:tx>
          <c:layout/>
          <c:overlay val="0"/>
        </c:title>
        <c:numFmt formatCode="#,##0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151346256"/>
        <c:crosses val="autoZero"/>
        <c:crossBetween val="midCat"/>
      </c:val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770B6949-6B5E-4078-9E4E-4DAF449AA4EA}" type="datetimeFigureOut">
              <a:rPr lang="en-US" smtClean="0"/>
              <a:t>4/23/2015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07FD3E50-0094-4018-8D70-707DDDD48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30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3AA81134-EE17-4CC8-9EAA-524160B2782F}" type="datetimeFigureOut">
              <a:rPr lang="en-US" smtClean="0"/>
              <a:t>4/23/2015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17244E97-7480-499A-B694-CD5E362E3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74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1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66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22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85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51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 </a:t>
            </a:r>
            <a:r>
              <a:rPr lang="en-US" dirty="0" err="1" smtClean="0"/>
              <a:t>Pts</a:t>
            </a:r>
            <a:r>
              <a:rPr lang="en-US" dirty="0" smtClean="0"/>
              <a:t>: Within escape terrain, ewes choose sites with lower NDVI when they have lambs (Jan-Mar solitary, Apr-Jun in groups); and use sites closer to matching available NDVI as lambs mature.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47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26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30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93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370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268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651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26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570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740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59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40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26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18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81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24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26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baseR for Biologists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B5B46-F95E-483B-B666-01D26B8483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26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6081-63B3-483D-8CD2-8AC3186A8BDB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3999-FB57-427C-B125-97C50C172AC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820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6081-63B3-483D-8CD2-8AC3186A8BDB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3999-FB57-427C-B125-97C50C172A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987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6081-63B3-483D-8CD2-8AC3186A8BDB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3999-FB57-427C-B125-97C50C172A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14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6081-63B3-483D-8CD2-8AC3186A8BDB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3999-FB57-427C-B125-97C50C172A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01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6081-63B3-483D-8CD2-8AC3186A8BDB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3999-FB57-427C-B125-97C50C172AC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73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6081-63B3-483D-8CD2-8AC3186A8BDB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3999-FB57-427C-B125-97C50C172A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31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6081-63B3-483D-8CD2-8AC3186A8BDB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3999-FB57-427C-B125-97C50C172AC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9855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6081-63B3-483D-8CD2-8AC3186A8BDB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3999-FB57-427C-B125-97C50C172A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29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6081-63B3-483D-8CD2-8AC3186A8BDB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3999-FB57-427C-B125-97C50C172A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88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6081-63B3-483D-8CD2-8AC3186A8BDB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3999-FB57-427C-B125-97C50C172AC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876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6081-63B3-483D-8CD2-8AC3186A8BDB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3999-FB57-427C-B125-97C50C172A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9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7726081-63B3-483D-8CD2-8AC3186A8BDB}" type="datetimeFigureOut">
              <a:rPr lang="en-US" smtClean="0"/>
              <a:pPr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50A53999-FB57-427C-B125-97C50C172A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12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t.edwards@usu.edu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.png"/><Relationship Id="rId7" Type="http://schemas.openxmlformats.org/officeDocument/2006/relationships/image" Target="../media/image3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3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1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42.w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jp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tiff"/><Relationship Id="rId3" Type="http://schemas.openxmlformats.org/officeDocument/2006/relationships/image" Target="../media/image11.jpeg"/><Relationship Id="rId7" Type="http://schemas.openxmlformats.org/officeDocument/2006/relationships/image" Target="../media/image5.jpeg"/><Relationship Id="rId12" Type="http://schemas.openxmlformats.org/officeDocument/2006/relationships/image" Target="../media/image16.tiff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15.jpeg"/><Relationship Id="rId5" Type="http://schemas.openxmlformats.org/officeDocument/2006/relationships/image" Target="../media/image3.png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4" Type="http://schemas.openxmlformats.org/officeDocument/2006/relationships/image" Target="../media/image12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5.jpeg"/><Relationship Id="rId5" Type="http://schemas.openxmlformats.org/officeDocument/2006/relationships/image" Target="../media/image24.png"/><Relationship Id="rId10" Type="http://schemas.openxmlformats.org/officeDocument/2006/relationships/image" Target="../media/image4.jpeg"/><Relationship Id="rId4" Type="http://schemas.openxmlformats.org/officeDocument/2006/relationships/image" Target="../media/image23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7970" y="685800"/>
            <a:ext cx="7887389" cy="2613025"/>
          </a:xfrm>
        </p:spPr>
        <p:txBody>
          <a:bodyPr>
            <a:noAutofit/>
          </a:bodyPr>
          <a:lstStyle/>
          <a:p>
            <a:pPr algn="ctr"/>
            <a:r>
              <a:rPr lang="en-US" sz="4000" b="1" cap="none" dirty="0" smtClean="0">
                <a:solidFill>
                  <a:schemeClr val="tx1"/>
                </a:solidFill>
              </a:rPr>
              <a:t>Spatial Responses </a:t>
            </a:r>
            <a:r>
              <a:rPr lang="en-US" sz="4000" b="1" cap="none" dirty="0">
                <a:solidFill>
                  <a:schemeClr val="tx1"/>
                </a:solidFill>
              </a:rPr>
              <a:t>t</a:t>
            </a:r>
            <a:r>
              <a:rPr lang="en-US" sz="4000" b="1" cap="none" dirty="0" smtClean="0">
                <a:solidFill>
                  <a:schemeClr val="tx1"/>
                </a:solidFill>
              </a:rPr>
              <a:t>o Climate Across Trophic Levels:</a:t>
            </a:r>
            <a:r>
              <a:rPr lang="en-US" sz="3600" b="1" cap="none" dirty="0" smtClean="0">
                <a:solidFill>
                  <a:schemeClr val="tx1"/>
                </a:solidFill>
              </a:rPr>
              <a:t/>
            </a:r>
            <a:br>
              <a:rPr lang="en-US" sz="3600" b="1" cap="none" dirty="0" smtClean="0">
                <a:solidFill>
                  <a:schemeClr val="tx1"/>
                </a:solidFill>
              </a:rPr>
            </a:br>
            <a:r>
              <a:rPr lang="en-US" sz="3200" b="1" cap="none" dirty="0" smtClean="0">
                <a:solidFill>
                  <a:schemeClr val="tx1"/>
                </a:solidFill>
              </a:rPr>
              <a:t>Monitoring and Modeling Plants, Prey, and Predators in </a:t>
            </a:r>
            <a:r>
              <a:rPr lang="en-US" sz="3200" b="1" cap="none" dirty="0">
                <a:solidFill>
                  <a:schemeClr val="tx1"/>
                </a:solidFill>
              </a:rPr>
              <a:t>t</a:t>
            </a:r>
            <a:r>
              <a:rPr lang="en-US" sz="3200" b="1" cap="none" dirty="0" smtClean="0">
                <a:solidFill>
                  <a:schemeClr val="tx1"/>
                </a:solidFill>
              </a:rPr>
              <a:t>he Intermountain Western United States</a:t>
            </a:r>
            <a:endParaRPr lang="en-US" sz="3200" b="1" cap="none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3579674"/>
            <a:ext cx="78264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2015 Research Progress Review</a:t>
            </a:r>
          </a:p>
          <a:p>
            <a:pPr algn="ctr"/>
            <a:r>
              <a:rPr lang="en-US" sz="2400" dirty="0" smtClean="0"/>
              <a:t>22-23 April 2015, College Park, MD</a:t>
            </a:r>
          </a:p>
          <a:p>
            <a:pPr algn="ctr"/>
            <a:endParaRPr lang="en-US" sz="1200" dirty="0"/>
          </a:p>
          <a:p>
            <a:pPr algn="ctr"/>
            <a:r>
              <a:rPr lang="en-US" sz="2400" dirty="0" smtClean="0"/>
              <a:t>NASA Funding Opportunity #NNH11AR55I</a:t>
            </a:r>
            <a:endParaRPr lang="en-US" sz="2400" dirty="0"/>
          </a:p>
        </p:txBody>
      </p:sp>
      <p:pic>
        <p:nvPicPr>
          <p:cNvPr id="2050" name="Picture 2" descr="D:\nasa_stuff\nas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053" y="5125390"/>
            <a:ext cx="1084263" cy="9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11" name="Group 10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14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6" descr="USU CNR logo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2015 Research Progress Review, College Park, MD 22-23 April 2015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Picture 2" descr="D:\nasa_stuff\umd_logo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D:\nasa_stuff\glcf_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74953" y="5891130"/>
            <a:ext cx="340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Contact info:</a:t>
            </a:r>
          </a:p>
          <a:p>
            <a:r>
              <a:rPr lang="en-US" sz="1400" dirty="0" smtClean="0"/>
              <a:t>Thomas Edwards </a:t>
            </a:r>
            <a:r>
              <a:rPr lang="en-US" sz="1400" dirty="0" smtClean="0">
                <a:hlinkClick r:id="rId8"/>
              </a:rPr>
              <a:t>t.edwards@usu.edu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50787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8529546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Module #1:  </a:t>
            </a:r>
            <a:r>
              <a:rPr lang="en-US" sz="3600" dirty="0">
                <a:solidFill>
                  <a:schemeClr val="tx1"/>
                </a:solidFill>
              </a:rPr>
              <a:t>Effects of Topography on the Responses of Ecosystems to </a:t>
            </a:r>
            <a:r>
              <a:rPr lang="en-US" sz="3600" dirty="0" smtClean="0">
                <a:solidFill>
                  <a:schemeClr val="tx1"/>
                </a:solidFill>
              </a:rPr>
              <a:t>Drought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5367"/>
            <a:ext cx="8529546" cy="482389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92934"/>
                </a:solidFill>
              </a:rPr>
              <a:t>Context: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Drought reduces </a:t>
            </a:r>
            <a:r>
              <a:rPr lang="en-US" dirty="0">
                <a:solidFill>
                  <a:srgbClr val="292934"/>
                </a:solidFill>
              </a:rPr>
              <a:t>vegetation growth </a:t>
            </a:r>
            <a:r>
              <a:rPr lang="en-US" dirty="0" smtClean="0">
                <a:solidFill>
                  <a:srgbClr val="292934"/>
                </a:solidFill>
              </a:rPr>
              <a:t>(&amp; </a:t>
            </a:r>
            <a:r>
              <a:rPr lang="en-US" dirty="0" err="1" smtClean="0">
                <a:solidFill>
                  <a:srgbClr val="292934"/>
                </a:solidFill>
              </a:rPr>
              <a:t>NDVI</a:t>
            </a:r>
            <a:r>
              <a:rPr lang="en-US" dirty="0" smtClean="0">
                <a:solidFill>
                  <a:srgbClr val="292934"/>
                </a:solidFill>
              </a:rPr>
              <a:t> signals we are using)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Topography affects system resiliency by redistributing water within catchments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Can we use a topographical </a:t>
            </a:r>
            <a:r>
              <a:rPr lang="en-US" dirty="0">
                <a:solidFill>
                  <a:srgbClr val="292934"/>
                </a:solidFill>
              </a:rPr>
              <a:t>convergence index (TCI) </a:t>
            </a:r>
            <a:r>
              <a:rPr lang="en-US" dirty="0" smtClean="0">
                <a:solidFill>
                  <a:srgbClr val="292934"/>
                </a:solidFill>
              </a:rPr>
              <a:t>to model the </a:t>
            </a:r>
            <a:r>
              <a:rPr lang="en-US" dirty="0">
                <a:solidFill>
                  <a:srgbClr val="292934"/>
                </a:solidFill>
              </a:rPr>
              <a:t>capability of a </a:t>
            </a:r>
            <a:r>
              <a:rPr lang="en-US" dirty="0" smtClean="0">
                <a:solidFill>
                  <a:srgbClr val="292934"/>
                </a:solidFill>
              </a:rPr>
              <a:t>catchment to </a:t>
            </a:r>
            <a:r>
              <a:rPr lang="en-US" dirty="0">
                <a:solidFill>
                  <a:srgbClr val="292934"/>
                </a:solidFill>
              </a:rPr>
              <a:t>be a water </a:t>
            </a:r>
            <a:r>
              <a:rPr lang="en-US" dirty="0" smtClean="0">
                <a:solidFill>
                  <a:srgbClr val="292934"/>
                </a:solidFill>
              </a:rPr>
              <a:t>“sink” in time of drought?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21" name="Group 20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24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6" descr="USU CNR logo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2015 Research Progress Review, College Park, MD 22-23 April 2015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Picture 2" descr="D:\nasa_stuff\umd_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 descr="D:\nasa_stuff\glcf_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65" y="3678792"/>
            <a:ext cx="2770004" cy="239567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57" y="3664391"/>
            <a:ext cx="2782660" cy="24066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030" y="3679651"/>
            <a:ext cx="2768172" cy="23940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9469" y="6071016"/>
            <a:ext cx="1873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TCI Index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465223" y="6073516"/>
            <a:ext cx="1873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NDVI</a:t>
            </a:r>
            <a:r>
              <a:rPr lang="en-US" dirty="0" smtClean="0"/>
              <a:t> anomalies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933683" y="6073516"/>
            <a:ext cx="2629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TCI &amp; </a:t>
            </a:r>
            <a:r>
              <a:rPr lang="en-US" dirty="0" err="1" smtClean="0"/>
              <a:t>NDVI</a:t>
            </a:r>
            <a:r>
              <a:rPr lang="en-US" dirty="0" smtClean="0"/>
              <a:t> correlation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69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8529546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Module #2:  </a:t>
            </a:r>
            <a:r>
              <a:rPr lang="en-US" sz="3600" dirty="0">
                <a:solidFill>
                  <a:schemeClr val="tx1"/>
                </a:solidFill>
              </a:rPr>
              <a:t>Retrieving </a:t>
            </a:r>
            <a:r>
              <a:rPr lang="en-US" sz="3600" dirty="0" smtClean="0">
                <a:solidFill>
                  <a:schemeClr val="tx1"/>
                </a:solidFill>
              </a:rPr>
              <a:t>Plant-Specific </a:t>
            </a:r>
            <a:r>
              <a:rPr lang="en-US" sz="3600" dirty="0" err="1" smtClean="0">
                <a:solidFill>
                  <a:schemeClr val="tx1"/>
                </a:solidFill>
              </a:rPr>
              <a:t>Phenologies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>
                <a:solidFill>
                  <a:schemeClr val="tx1"/>
                </a:solidFill>
              </a:rPr>
              <a:t>by Spectral </a:t>
            </a:r>
            <a:r>
              <a:rPr lang="en-US" sz="3600" dirty="0" err="1">
                <a:solidFill>
                  <a:schemeClr val="tx1"/>
                </a:solidFill>
              </a:rPr>
              <a:t>Unmixing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5368"/>
            <a:ext cx="8331524" cy="466344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92934"/>
                </a:solidFill>
              </a:rPr>
              <a:t>Context: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How to </a:t>
            </a:r>
            <a:r>
              <a:rPr lang="en-US" dirty="0">
                <a:solidFill>
                  <a:srgbClr val="292934"/>
                </a:solidFill>
              </a:rPr>
              <a:t>extract forage-specific phenology from mixed </a:t>
            </a:r>
            <a:r>
              <a:rPr lang="en-US" dirty="0" err="1">
                <a:solidFill>
                  <a:srgbClr val="292934"/>
                </a:solidFill>
              </a:rPr>
              <a:t>NDVI</a:t>
            </a:r>
            <a:r>
              <a:rPr lang="en-US" dirty="0">
                <a:solidFill>
                  <a:srgbClr val="292934"/>
                </a:solidFill>
              </a:rPr>
              <a:t> </a:t>
            </a:r>
            <a:r>
              <a:rPr lang="en-US" dirty="0" smtClean="0">
                <a:solidFill>
                  <a:srgbClr val="292934"/>
                </a:solidFill>
              </a:rPr>
              <a:t>pixels?</a:t>
            </a:r>
            <a:endParaRPr lang="en-US" dirty="0">
              <a:solidFill>
                <a:srgbClr val="292934"/>
              </a:solidFill>
            </a:endParaRPr>
          </a:p>
          <a:p>
            <a:pPr lvl="1"/>
            <a:endParaRPr lang="en-US" dirty="0">
              <a:solidFill>
                <a:srgbClr val="292934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20" name="Group 19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23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6" descr="USU CNR logo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2015 Research Progress Review, College Park, MD 22-23 April 2015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2" descr="D:\nasa_stuff\umd_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D:\nasa_stuff\glcf_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" t="2390" r="6151"/>
          <a:stretch/>
        </p:blipFill>
        <p:spPr bwMode="auto">
          <a:xfrm>
            <a:off x="457200" y="2320067"/>
            <a:ext cx="5641374" cy="30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544717" y="5418054"/>
            <a:ext cx="5472583" cy="929889"/>
            <a:chOff x="1743075" y="4819650"/>
            <a:chExt cx="7096125" cy="1257301"/>
          </a:xfrm>
        </p:grpSpPr>
        <p:sp>
          <p:nvSpPr>
            <p:cNvPr id="32" name="Rounded Rectangle 31"/>
            <p:cNvSpPr/>
            <p:nvPr/>
          </p:nvSpPr>
          <p:spPr>
            <a:xfrm>
              <a:off x="1743075" y="4819650"/>
              <a:ext cx="1419225" cy="58128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Mixed pixel Reflectance</a:t>
              </a:r>
              <a:endParaRPr lang="en-US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33" name="Elbow Connector 32"/>
            <p:cNvCxnSpPr>
              <a:stCxn id="35" idx="3"/>
              <a:endCxn id="34" idx="1"/>
            </p:cNvCxnSpPr>
            <p:nvPr/>
          </p:nvCxnSpPr>
          <p:spPr>
            <a:xfrm flipV="1">
              <a:off x="3520695" y="5469462"/>
              <a:ext cx="384554" cy="365186"/>
            </a:xfrm>
            <a:prstGeom prst="bentConnector3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ounded Rectangle 33"/>
            <p:cNvSpPr/>
            <p:nvPr/>
          </p:nvSpPr>
          <p:spPr>
            <a:xfrm>
              <a:off x="3905249" y="5008143"/>
              <a:ext cx="1057275" cy="92263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Un-Mixing</a:t>
              </a:r>
              <a:endParaRPr lang="en-US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776412" y="5592345"/>
              <a:ext cx="1744283" cy="48460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Pixel </a:t>
              </a:r>
              <a:r>
                <a:rPr lang="en-US" sz="120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LULC</a:t>
              </a:r>
              <a:r>
                <a:rPr lang="en-US" sz="1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Proportions</a:t>
              </a:r>
            </a:p>
          </p:txBody>
        </p:sp>
        <p:cxnSp>
          <p:nvCxnSpPr>
            <p:cNvPr id="36" name="Elbow Connector 35"/>
            <p:cNvCxnSpPr>
              <a:stCxn id="32" idx="3"/>
              <a:endCxn id="34" idx="1"/>
            </p:cNvCxnSpPr>
            <p:nvPr/>
          </p:nvCxnSpPr>
          <p:spPr>
            <a:xfrm>
              <a:off x="3162300" y="5110292"/>
              <a:ext cx="742949" cy="359170"/>
            </a:xfrm>
            <a:prstGeom prst="bentConnector3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ounded Rectangle 36"/>
            <p:cNvSpPr/>
            <p:nvPr/>
          </p:nvSpPr>
          <p:spPr>
            <a:xfrm>
              <a:off x="5347078" y="5008143"/>
              <a:ext cx="1501397" cy="92263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Land-Cover </a:t>
              </a:r>
              <a:endParaRPr lang="en-US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1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Specific Reflectance</a:t>
              </a:r>
              <a:endParaRPr lang="en-US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38" name="Straight Arrow Connector 37"/>
            <p:cNvCxnSpPr>
              <a:stCxn id="34" idx="3"/>
              <a:endCxn id="37" idx="1"/>
            </p:cNvCxnSpPr>
            <p:nvPr/>
          </p:nvCxnSpPr>
          <p:spPr>
            <a:xfrm>
              <a:off x="4962524" y="5469462"/>
              <a:ext cx="384554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ounded Rectangle 38"/>
            <p:cNvSpPr/>
            <p:nvPr/>
          </p:nvSpPr>
          <p:spPr>
            <a:xfrm>
              <a:off x="7375903" y="5008143"/>
              <a:ext cx="1463297" cy="92263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Land-Cover Specific </a:t>
              </a:r>
              <a:r>
                <a:rPr lang="en-US" sz="1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NDVI</a:t>
              </a:r>
              <a:endParaRPr lang="en-US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505331" y="2458624"/>
            <a:ext cx="2024072" cy="2894474"/>
            <a:chOff x="5734745" y="1662124"/>
            <a:chExt cx="2906277" cy="4448446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4745" y="1662124"/>
              <a:ext cx="2900453" cy="21432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7004" y="3967309"/>
              <a:ext cx="2904018" cy="214326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6419905" y="5428048"/>
            <a:ext cx="2105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Broad </a:t>
            </a:r>
            <a:r>
              <a:rPr lang="en-US" sz="1200" dirty="0" err="1"/>
              <a:t>ecotonal</a:t>
            </a:r>
            <a:r>
              <a:rPr lang="en-US" sz="1200" dirty="0"/>
              <a:t> savannah comprised of evergreen trees (Ponderosa pine) and seasonal grasses</a:t>
            </a:r>
            <a:r>
              <a:rPr lang="en-US" sz="1200" dirty="0" smtClean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1122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8529546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Module #3: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smtClean="0">
                <a:solidFill>
                  <a:schemeClr val="tx1"/>
                </a:solidFill>
              </a:rPr>
              <a:t>Environment and Detection </a:t>
            </a:r>
            <a:r>
              <a:rPr lang="en-US" sz="3200" dirty="0">
                <a:solidFill>
                  <a:schemeClr val="tx1"/>
                </a:solidFill>
              </a:rPr>
              <a:t>Biases in GPS Collars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5368"/>
            <a:ext cx="4789358" cy="46634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92934"/>
                </a:solidFill>
              </a:rPr>
              <a:t>Context:</a:t>
            </a:r>
          </a:p>
          <a:p>
            <a:pPr lvl="1"/>
            <a:r>
              <a:rPr lang="en-US" dirty="0">
                <a:solidFill>
                  <a:srgbClr val="292934"/>
                </a:solidFill>
              </a:rPr>
              <a:t>Environmental factors – especially topography - </a:t>
            </a:r>
            <a:r>
              <a:rPr lang="en-US" dirty="0" smtClean="0">
                <a:solidFill>
                  <a:srgbClr val="292934"/>
                </a:solidFill>
              </a:rPr>
              <a:t>interfere </a:t>
            </a:r>
            <a:r>
              <a:rPr lang="en-US" dirty="0">
                <a:solidFill>
                  <a:srgbClr val="292934"/>
                </a:solidFill>
              </a:rPr>
              <a:t>with GPS collar satellites and result in missed </a:t>
            </a:r>
            <a:r>
              <a:rPr lang="en-US" dirty="0" smtClean="0">
                <a:solidFill>
                  <a:srgbClr val="292934"/>
                </a:solidFill>
              </a:rPr>
              <a:t>fixes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Modeled these effects on detection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Result is </a:t>
            </a:r>
            <a:r>
              <a:rPr lang="en-US" dirty="0" err="1" smtClean="0">
                <a:solidFill>
                  <a:srgbClr val="292934"/>
                </a:solidFill>
              </a:rPr>
              <a:t>USGS</a:t>
            </a:r>
            <a:r>
              <a:rPr lang="en-US" dirty="0" smtClean="0">
                <a:solidFill>
                  <a:srgbClr val="292934"/>
                </a:solidFill>
              </a:rPr>
              <a:t> map product on GPS collar detection bias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Can be used to “adjust” collar locations for large mammals (by species: cougar, mule deer, elk, rocky mountain bighorn)</a:t>
            </a:r>
          </a:p>
          <a:p>
            <a:pPr lvl="1"/>
            <a:endParaRPr lang="en-US" dirty="0">
              <a:solidFill>
                <a:srgbClr val="292934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15" name="Group 14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18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6" descr="USU CNR logo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2015 Research Progress Review, College Park, MD 22-23 April 2015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6" name="Picture 2" descr="D:\nasa_stuff\umd_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D:\nasa_stuff\glcf_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183" y="1437711"/>
            <a:ext cx="3849563" cy="497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5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5368"/>
            <a:ext cx="4787034" cy="466344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92934"/>
                </a:solidFill>
              </a:rPr>
              <a:t>Context: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In </a:t>
            </a:r>
            <a:r>
              <a:rPr lang="en-US" dirty="0">
                <a:solidFill>
                  <a:srgbClr val="292934"/>
                </a:solidFill>
              </a:rPr>
              <a:t>the </a:t>
            </a:r>
            <a:r>
              <a:rPr lang="en-US" dirty="0" smtClean="0">
                <a:solidFill>
                  <a:srgbClr val="292934"/>
                </a:solidFill>
              </a:rPr>
              <a:t>Intermountain West, </a:t>
            </a:r>
            <a:r>
              <a:rPr lang="en-US" dirty="0">
                <a:solidFill>
                  <a:srgbClr val="292934"/>
                </a:solidFill>
              </a:rPr>
              <a:t>ungulates track primary </a:t>
            </a:r>
            <a:r>
              <a:rPr lang="en-US" dirty="0" smtClean="0">
                <a:solidFill>
                  <a:srgbClr val="292934"/>
                </a:solidFill>
              </a:rPr>
              <a:t>productivity as measured with NDVI</a:t>
            </a:r>
          </a:p>
          <a:p>
            <a:pPr lvl="2"/>
            <a:r>
              <a:rPr lang="en-US" dirty="0">
                <a:solidFill>
                  <a:srgbClr val="292934"/>
                </a:solidFill>
              </a:rPr>
              <a:t>H</a:t>
            </a:r>
            <a:r>
              <a:rPr lang="en-US" dirty="0" smtClean="0">
                <a:solidFill>
                  <a:srgbClr val="292934"/>
                </a:solidFill>
              </a:rPr>
              <a:t>owever, green-up pattern different in deserts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In deserts, bighorn sheep balance forage needs with predator avoidance by </a:t>
            </a:r>
            <a:r>
              <a:rPr lang="en-US" dirty="0">
                <a:solidFill>
                  <a:srgbClr val="292934"/>
                </a:solidFill>
              </a:rPr>
              <a:t>selecting for escape terrain </a:t>
            </a:r>
            <a:endParaRPr lang="en-US" dirty="0" smtClean="0">
              <a:solidFill>
                <a:srgbClr val="292934"/>
              </a:solidFill>
            </a:endParaRP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Within </a:t>
            </a:r>
            <a:r>
              <a:rPr lang="en-US" dirty="0">
                <a:solidFill>
                  <a:srgbClr val="292934"/>
                </a:solidFill>
              </a:rPr>
              <a:t>escape terrain, NDVI is related to visibility (e.g., shrubs) </a:t>
            </a:r>
            <a:r>
              <a:rPr lang="en-US" dirty="0" smtClean="0">
                <a:solidFill>
                  <a:srgbClr val="292934"/>
                </a:solidFill>
              </a:rPr>
              <a:t>&amp;/</a:t>
            </a:r>
            <a:r>
              <a:rPr lang="en-US" dirty="0">
                <a:solidFill>
                  <a:srgbClr val="292934"/>
                </a:solidFill>
              </a:rPr>
              <a:t>or food (e.g. high quality annuals</a:t>
            </a:r>
            <a:r>
              <a:rPr lang="en-US" dirty="0" smtClean="0">
                <a:solidFill>
                  <a:srgbClr val="292934"/>
                </a:solidFill>
              </a:rPr>
              <a:t>)</a:t>
            </a:r>
            <a:endParaRPr lang="en-US" dirty="0">
              <a:solidFill>
                <a:srgbClr val="292934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5319946" y="2032925"/>
            <a:ext cx="3400342" cy="3700931"/>
            <a:chOff x="5244234" y="2032925"/>
            <a:chExt cx="3400342" cy="3700931"/>
          </a:xfrm>
        </p:grpSpPr>
        <p:sp>
          <p:nvSpPr>
            <p:cNvPr id="13" name="TextBox 12"/>
            <p:cNvSpPr txBox="1"/>
            <p:nvPr/>
          </p:nvSpPr>
          <p:spPr>
            <a:xfrm>
              <a:off x="5244234" y="2032925"/>
              <a:ext cx="3400342" cy="9541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ea typeface="Tahoma" pitchFamily="34" charset="0"/>
                  <a:cs typeface="Tahoma" pitchFamily="34" charset="0"/>
                </a:rPr>
                <a:t>Locations by sex on escape terrain: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400" dirty="0" smtClean="0">
                  <a:ea typeface="Tahoma" pitchFamily="34" charset="0"/>
                  <a:cs typeface="Tahoma" pitchFamily="34" charset="0"/>
                </a:rPr>
                <a:t>   ≥ 40% slope &amp;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ea typeface="Tahoma" pitchFamily="34" charset="0"/>
                  <a:cs typeface="Tahoma" pitchFamily="34" charset="0"/>
                </a:rPr>
                <a:t>    Vector Ruggedness Measure,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400" dirty="0" smtClean="0">
                  <a:ea typeface="Tahoma" pitchFamily="34" charset="0"/>
                  <a:cs typeface="Tahoma" pitchFamily="34" charset="0"/>
                </a:rPr>
                <a:t>       </a:t>
              </a:r>
              <a:r>
                <a:rPr lang="en-US" sz="1400" dirty="0" err="1" smtClean="0">
                  <a:ea typeface="Tahoma" pitchFamily="34" charset="0"/>
                  <a:cs typeface="Tahoma" pitchFamily="34" charset="0"/>
                </a:rPr>
                <a:t>vrm</a:t>
              </a:r>
              <a:r>
                <a:rPr lang="en-US" sz="1400" dirty="0" smtClean="0">
                  <a:ea typeface="Tahoma" pitchFamily="34" charset="0"/>
                  <a:cs typeface="Tahoma" pitchFamily="34" charset="0"/>
                </a:rPr>
                <a:t>&gt;0.002</a:t>
              </a:r>
            </a:p>
          </p:txBody>
        </p:sp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4234" y="2994295"/>
              <a:ext cx="3400341" cy="273956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8529546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Module #4:  </a:t>
            </a:r>
            <a:r>
              <a:rPr lang="en-US" sz="3600" dirty="0">
                <a:solidFill>
                  <a:schemeClr val="tx1"/>
                </a:solidFill>
              </a:rPr>
              <a:t>Using </a:t>
            </a:r>
            <a:r>
              <a:rPr lang="en-US" sz="3600" dirty="0" err="1">
                <a:solidFill>
                  <a:schemeClr val="tx1"/>
                </a:solidFill>
              </a:rPr>
              <a:t>NDVI</a:t>
            </a:r>
            <a:r>
              <a:rPr lang="en-US" sz="3600" dirty="0">
                <a:solidFill>
                  <a:schemeClr val="tx1"/>
                </a:solidFill>
              </a:rPr>
              <a:t> to </a:t>
            </a:r>
            <a:r>
              <a:rPr lang="en-US" sz="3600" dirty="0" smtClean="0">
                <a:solidFill>
                  <a:schemeClr val="tx1"/>
                </a:solidFill>
              </a:rPr>
              <a:t>Measure Trade-offs Between Prey Foraging </a:t>
            </a:r>
            <a:r>
              <a:rPr lang="en-US" sz="3600" dirty="0">
                <a:solidFill>
                  <a:schemeClr val="tx1"/>
                </a:solidFill>
              </a:rPr>
              <a:t>and </a:t>
            </a:r>
            <a:r>
              <a:rPr lang="en-US" sz="3600" dirty="0" smtClean="0">
                <a:solidFill>
                  <a:schemeClr val="tx1"/>
                </a:solidFill>
              </a:rPr>
              <a:t>Predator </a:t>
            </a:r>
            <a:r>
              <a:rPr lang="en-US" sz="3600" dirty="0">
                <a:solidFill>
                  <a:schemeClr val="tx1"/>
                </a:solidFill>
              </a:rPr>
              <a:t>A</a:t>
            </a:r>
            <a:r>
              <a:rPr lang="en-US" sz="3600" dirty="0" smtClean="0">
                <a:solidFill>
                  <a:schemeClr val="tx1"/>
                </a:solidFill>
              </a:rPr>
              <a:t>voidance</a:t>
            </a:r>
            <a:endParaRPr lang="en-US" sz="3100" dirty="0">
              <a:solidFill>
                <a:schemeClr val="tx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26" name="Group 25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29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6" descr="USU CNR logo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2015 Research Progress Review, College Park, MD 22-23 April 2015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" name="Picture 2" descr="D:\nasa_stuff\umd_logo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3" descr="D:\nasa_stuff\glcf_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174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8529546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Module #4:  </a:t>
            </a:r>
            <a:r>
              <a:rPr lang="en-US" sz="3600" dirty="0">
                <a:solidFill>
                  <a:schemeClr val="tx1"/>
                </a:solidFill>
              </a:rPr>
              <a:t>Using </a:t>
            </a:r>
            <a:r>
              <a:rPr lang="en-US" sz="3600" dirty="0" err="1">
                <a:solidFill>
                  <a:schemeClr val="tx1"/>
                </a:solidFill>
              </a:rPr>
              <a:t>NDVI</a:t>
            </a:r>
            <a:r>
              <a:rPr lang="en-US" sz="3600" dirty="0">
                <a:solidFill>
                  <a:schemeClr val="tx1"/>
                </a:solidFill>
              </a:rPr>
              <a:t> to </a:t>
            </a:r>
            <a:r>
              <a:rPr lang="en-US" sz="3600" dirty="0" smtClean="0">
                <a:solidFill>
                  <a:schemeClr val="tx1"/>
                </a:solidFill>
              </a:rPr>
              <a:t>Measure Trade-offs Between Prey Foraging </a:t>
            </a:r>
            <a:r>
              <a:rPr lang="en-US" sz="3600" dirty="0">
                <a:solidFill>
                  <a:schemeClr val="tx1"/>
                </a:solidFill>
              </a:rPr>
              <a:t>and </a:t>
            </a:r>
            <a:r>
              <a:rPr lang="en-US" sz="3600" dirty="0" smtClean="0">
                <a:solidFill>
                  <a:schemeClr val="tx1"/>
                </a:solidFill>
              </a:rPr>
              <a:t>Predator </a:t>
            </a:r>
            <a:r>
              <a:rPr lang="en-US" sz="3600" dirty="0">
                <a:solidFill>
                  <a:schemeClr val="tx1"/>
                </a:solidFill>
              </a:rPr>
              <a:t>A</a:t>
            </a:r>
            <a:r>
              <a:rPr lang="en-US" sz="3600" dirty="0" smtClean="0">
                <a:solidFill>
                  <a:schemeClr val="tx1"/>
                </a:solidFill>
              </a:rPr>
              <a:t>voidance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5367"/>
            <a:ext cx="4849318" cy="482389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92934"/>
                </a:solidFill>
              </a:rPr>
              <a:t>Context:</a:t>
            </a:r>
          </a:p>
          <a:p>
            <a:pPr lvl="1"/>
            <a:r>
              <a:rPr lang="en-US" dirty="0">
                <a:solidFill>
                  <a:srgbClr val="292934"/>
                </a:solidFill>
              </a:rPr>
              <a:t>Higher </a:t>
            </a:r>
            <a:r>
              <a:rPr lang="en-US" dirty="0" err="1">
                <a:solidFill>
                  <a:srgbClr val="292934"/>
                </a:solidFill>
              </a:rPr>
              <a:t>NDVI</a:t>
            </a:r>
            <a:r>
              <a:rPr lang="en-US" dirty="0">
                <a:solidFill>
                  <a:srgbClr val="292934"/>
                </a:solidFill>
              </a:rPr>
              <a:t> = both ↑ forage biomass &amp; </a:t>
            </a:r>
            <a:r>
              <a:rPr lang="en-US" dirty="0" smtClean="0">
                <a:solidFill>
                  <a:srgbClr val="292934"/>
                </a:solidFill>
              </a:rPr>
              <a:t>↑ </a:t>
            </a:r>
            <a:r>
              <a:rPr lang="en-US" dirty="0">
                <a:solidFill>
                  <a:srgbClr val="292934"/>
                </a:solidFill>
              </a:rPr>
              <a:t>stalking cover (i.e., predation risk)</a:t>
            </a:r>
          </a:p>
          <a:p>
            <a:pPr lvl="1"/>
            <a:r>
              <a:rPr lang="en-US" dirty="0">
                <a:solidFill>
                  <a:srgbClr val="292934"/>
                </a:solidFill>
              </a:rPr>
              <a:t>Bighorn females </a:t>
            </a:r>
            <a:r>
              <a:rPr lang="en-US" dirty="0" smtClean="0">
                <a:solidFill>
                  <a:srgbClr val="292934"/>
                </a:solidFill>
              </a:rPr>
              <a:t>with young select </a:t>
            </a:r>
            <a:r>
              <a:rPr lang="en-US" dirty="0">
                <a:solidFill>
                  <a:srgbClr val="292934"/>
                </a:solidFill>
              </a:rPr>
              <a:t>locations based on avoiding predation risk over high levels of plant productivity, as indexed by </a:t>
            </a:r>
            <a:r>
              <a:rPr lang="en-US" dirty="0" err="1">
                <a:solidFill>
                  <a:srgbClr val="292934"/>
                </a:solidFill>
              </a:rPr>
              <a:t>NDVI</a:t>
            </a:r>
            <a:endParaRPr lang="en-US" dirty="0">
              <a:solidFill>
                <a:srgbClr val="292934"/>
              </a:solidFill>
            </a:endParaRPr>
          </a:p>
          <a:p>
            <a:pPr lvl="1"/>
            <a:r>
              <a:rPr lang="en-US" dirty="0">
                <a:solidFill>
                  <a:srgbClr val="292934"/>
                </a:solidFill>
              </a:rPr>
              <a:t>During the fall, when risk avoidance is most relaxed, sheep select the least rugged areas when in escape terrain, with </a:t>
            </a:r>
            <a:r>
              <a:rPr lang="en-US" dirty="0" err="1">
                <a:solidFill>
                  <a:srgbClr val="292934"/>
                </a:solidFill>
              </a:rPr>
              <a:t>NDVI</a:t>
            </a:r>
            <a:r>
              <a:rPr lang="en-US" dirty="0">
                <a:solidFill>
                  <a:srgbClr val="292934"/>
                </a:solidFill>
              </a:rPr>
              <a:t> levels more closely related to those available </a:t>
            </a:r>
            <a:endParaRPr lang="en-US" dirty="0" smtClean="0">
              <a:solidFill>
                <a:srgbClr val="292934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21" name="Group 20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24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6" descr="USU CNR logo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2015 Research Progress Review, College Park, MD 22-23 April 2015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Picture 2" descr="D:\nasa_stuff\umd_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 descr="D:\nasa_stuff\glcf_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1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997" y="1413351"/>
            <a:ext cx="3983049" cy="40585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552603" y="5471875"/>
            <a:ext cx="32915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Female sheep foraging locations in areas of lower </a:t>
            </a:r>
            <a:r>
              <a:rPr lang="en-US" sz="1400" dirty="0" err="1" smtClean="0"/>
              <a:t>NDVI</a:t>
            </a:r>
            <a:r>
              <a:rPr lang="en-US" sz="1400" dirty="0" smtClean="0"/>
              <a:t> signal.  “Peaks” represent mother with young</a:t>
            </a:r>
            <a:endParaRPr lang="en-US" sz="14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886731" y="1900267"/>
            <a:ext cx="930014" cy="280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886731" y="1900267"/>
            <a:ext cx="195790" cy="430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511973" y="1592341"/>
            <a:ext cx="1489026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927361" y="1549220"/>
            <a:ext cx="959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Mother w/young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2366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8529546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Module </a:t>
            </a:r>
            <a:r>
              <a:rPr lang="en-US" sz="3600" dirty="0" smtClean="0">
                <a:solidFill>
                  <a:schemeClr val="tx1"/>
                </a:solidFill>
              </a:rPr>
              <a:t>#5:  </a:t>
            </a:r>
            <a:r>
              <a:rPr lang="en-US" sz="3600" dirty="0">
                <a:solidFill>
                  <a:schemeClr val="tx1"/>
                </a:solidFill>
              </a:rPr>
              <a:t>Mammalian </a:t>
            </a:r>
            <a:r>
              <a:rPr lang="en-US" sz="3600" dirty="0" smtClean="0">
                <a:solidFill>
                  <a:schemeClr val="tx1"/>
                </a:solidFill>
              </a:rPr>
              <a:t>Reproduction Tracks Plant Phenology Across </a:t>
            </a:r>
            <a:r>
              <a:rPr lang="en-US" sz="3600" dirty="0">
                <a:solidFill>
                  <a:schemeClr val="tx1"/>
                </a:solidFill>
              </a:rPr>
              <a:t>a </a:t>
            </a:r>
            <a:r>
              <a:rPr lang="en-US" sz="3600" dirty="0" smtClean="0">
                <a:solidFill>
                  <a:schemeClr val="tx1"/>
                </a:solidFill>
              </a:rPr>
              <a:t>Latitudinal Gradient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5368"/>
            <a:ext cx="8331524" cy="466344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92934"/>
                </a:solidFill>
              </a:rPr>
              <a:t>Context:</a:t>
            </a:r>
          </a:p>
          <a:p>
            <a:pPr lvl="1"/>
            <a:r>
              <a:rPr lang="en-US" dirty="0">
                <a:solidFill>
                  <a:srgbClr val="292934"/>
                </a:solidFill>
              </a:rPr>
              <a:t>Do </a:t>
            </a:r>
            <a:r>
              <a:rPr lang="en-US" dirty="0" smtClean="0">
                <a:solidFill>
                  <a:srgbClr val="292934"/>
                </a:solidFill>
              </a:rPr>
              <a:t>deer </a:t>
            </a:r>
            <a:r>
              <a:rPr lang="en-US" dirty="0">
                <a:solidFill>
                  <a:srgbClr val="292934"/>
                </a:solidFill>
              </a:rPr>
              <a:t>birthing schedules track local plant </a:t>
            </a:r>
            <a:r>
              <a:rPr lang="en-US" dirty="0" err="1">
                <a:solidFill>
                  <a:srgbClr val="292934"/>
                </a:solidFill>
              </a:rPr>
              <a:t>phenological</a:t>
            </a:r>
            <a:r>
              <a:rPr lang="en-US" dirty="0">
                <a:solidFill>
                  <a:srgbClr val="292934"/>
                </a:solidFill>
              </a:rPr>
              <a:t> signals</a:t>
            </a:r>
            <a:r>
              <a:rPr lang="en-US" dirty="0" smtClean="0">
                <a:solidFill>
                  <a:srgbClr val="292934"/>
                </a:solidFill>
              </a:rPr>
              <a:t>?</a:t>
            </a:r>
          </a:p>
          <a:p>
            <a:pPr lvl="1"/>
            <a:r>
              <a:rPr lang="en-US" dirty="0">
                <a:solidFill>
                  <a:srgbClr val="292934"/>
                </a:solidFill>
              </a:rPr>
              <a:t>Which month best predicts mean </a:t>
            </a:r>
            <a:r>
              <a:rPr lang="en-US" dirty="0" smtClean="0">
                <a:solidFill>
                  <a:srgbClr val="292934"/>
                </a:solidFill>
              </a:rPr>
              <a:t>&amp;variance </a:t>
            </a:r>
            <a:r>
              <a:rPr lang="en-US" dirty="0">
                <a:solidFill>
                  <a:srgbClr val="292934"/>
                </a:solidFill>
              </a:rPr>
              <a:t>in juvenile production?</a:t>
            </a:r>
          </a:p>
          <a:p>
            <a:pPr lvl="1"/>
            <a:r>
              <a:rPr lang="en-US" dirty="0">
                <a:solidFill>
                  <a:srgbClr val="292934"/>
                </a:solidFill>
              </a:rPr>
              <a:t>Does juvenile production vary with </a:t>
            </a:r>
            <a:r>
              <a:rPr lang="en-US" dirty="0" smtClean="0">
                <a:solidFill>
                  <a:srgbClr val="292934"/>
                </a:solidFill>
              </a:rPr>
              <a:t>timing </a:t>
            </a:r>
            <a:r>
              <a:rPr lang="en-US" dirty="0">
                <a:solidFill>
                  <a:srgbClr val="292934"/>
                </a:solidFill>
              </a:rPr>
              <a:t>and form of precipitation? </a:t>
            </a:r>
          </a:p>
          <a:p>
            <a:pPr lvl="1"/>
            <a:endParaRPr lang="en-US" dirty="0">
              <a:solidFill>
                <a:srgbClr val="292934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20" name="Group 19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23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6" descr="USU CNR logo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2015 Research Progress Review, College Park, MD 22-23 April 2015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2" descr="D:\nasa_stuff\umd_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D:\nasa_stuff\glcf_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6" descr="reg_models02.tiff"/>
          <p:cNvPicPr>
            <a:picLocks noChangeAspect="1"/>
          </p:cNvPicPr>
          <p:nvPr/>
        </p:nvPicPr>
        <p:blipFill>
          <a:blip r:embed="rId7" cstate="print"/>
          <a:srcRect t="9454" b="1749"/>
          <a:stretch>
            <a:fillRect/>
          </a:stretch>
        </p:blipFill>
        <p:spPr>
          <a:xfrm>
            <a:off x="824019" y="3027173"/>
            <a:ext cx="4099902" cy="339541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90740" y="3018994"/>
            <a:ext cx="3225750" cy="3368970"/>
            <a:chOff x="6203870" y="3047071"/>
            <a:chExt cx="3225750" cy="3368970"/>
          </a:xfrm>
        </p:grpSpPr>
        <p:pic>
          <p:nvPicPr>
            <p:cNvPr id="29" name="Picture 28" descr="SeasonalityMap1.jpeg"/>
            <p:cNvPicPr>
              <a:picLocks noChangeAspect="1"/>
            </p:cNvPicPr>
            <p:nvPr/>
          </p:nvPicPr>
          <p:blipFill>
            <a:blip r:embed="rId8" cstate="print"/>
            <a:srcRect l="3658" t="8669" r="14286" b="2310"/>
            <a:stretch>
              <a:fillRect/>
            </a:stretch>
          </p:blipFill>
          <p:spPr>
            <a:xfrm>
              <a:off x="6203870" y="3047071"/>
              <a:ext cx="3225750" cy="336897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 rot="16200000">
              <a:off x="5825133" y="4443707"/>
              <a:ext cx="1036668" cy="214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Latitude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340284" y="6181375"/>
              <a:ext cx="1228857" cy="2143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Longitude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913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30" y="2923115"/>
            <a:ext cx="7011306" cy="35056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8529546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Module </a:t>
            </a:r>
            <a:r>
              <a:rPr lang="en-US" sz="3600" dirty="0" smtClean="0">
                <a:solidFill>
                  <a:schemeClr val="tx1"/>
                </a:solidFill>
              </a:rPr>
              <a:t>#6:  </a:t>
            </a:r>
            <a:r>
              <a:rPr lang="en-US" sz="3600" dirty="0" smtClean="0">
                <a:solidFill>
                  <a:schemeClr val="tx1"/>
                </a:solidFill>
              </a:rPr>
              <a:t>Deer </a:t>
            </a:r>
            <a:r>
              <a:rPr lang="en-US" sz="3600" dirty="0">
                <a:solidFill>
                  <a:schemeClr val="tx1"/>
                </a:solidFill>
              </a:rPr>
              <a:t>P</a:t>
            </a:r>
            <a:r>
              <a:rPr lang="en-US" sz="3600" dirty="0" smtClean="0">
                <a:solidFill>
                  <a:schemeClr val="tx1"/>
                </a:solidFill>
              </a:rPr>
              <a:t>opulation </a:t>
            </a:r>
            <a:r>
              <a:rPr lang="en-US" sz="3600" dirty="0">
                <a:solidFill>
                  <a:schemeClr val="tx1"/>
                </a:solidFill>
              </a:rPr>
              <a:t>D</a:t>
            </a:r>
            <a:r>
              <a:rPr lang="en-US" sz="3600" dirty="0" smtClean="0">
                <a:solidFill>
                  <a:schemeClr val="tx1"/>
                </a:solidFill>
              </a:rPr>
              <a:t>ynamics </a:t>
            </a:r>
            <a:r>
              <a:rPr lang="en-US" sz="3600" dirty="0">
                <a:solidFill>
                  <a:schemeClr val="tx1"/>
                </a:solidFill>
              </a:rPr>
              <a:t>B</a:t>
            </a:r>
            <a:r>
              <a:rPr lang="en-US" sz="3600" dirty="0" smtClean="0">
                <a:solidFill>
                  <a:schemeClr val="tx1"/>
                </a:solidFill>
              </a:rPr>
              <a:t>ased </a:t>
            </a:r>
            <a:r>
              <a:rPr lang="en-US" sz="3600" dirty="0">
                <a:solidFill>
                  <a:schemeClr val="tx1"/>
                </a:solidFill>
              </a:rPr>
              <a:t>off </a:t>
            </a:r>
            <a:r>
              <a:rPr lang="en-US" sz="3600" dirty="0" smtClean="0">
                <a:solidFill>
                  <a:schemeClr val="tx1"/>
                </a:solidFill>
              </a:rPr>
              <a:t>Primary </a:t>
            </a:r>
            <a:r>
              <a:rPr lang="en-US" sz="3600" dirty="0">
                <a:solidFill>
                  <a:schemeClr val="tx1"/>
                </a:solidFill>
              </a:rPr>
              <a:t>P</a:t>
            </a:r>
            <a:r>
              <a:rPr lang="en-US" sz="3600" dirty="0" smtClean="0">
                <a:solidFill>
                  <a:schemeClr val="tx1"/>
                </a:solidFill>
              </a:rPr>
              <a:t>roductivity </a:t>
            </a:r>
            <a:r>
              <a:rPr lang="en-US" sz="3600" dirty="0">
                <a:solidFill>
                  <a:schemeClr val="tx1"/>
                </a:solidFill>
              </a:rPr>
              <a:t>and </a:t>
            </a:r>
            <a:r>
              <a:rPr lang="en-US" sz="3600" dirty="0" smtClean="0">
                <a:solidFill>
                  <a:schemeClr val="tx1"/>
                </a:solidFill>
              </a:rPr>
              <a:t>Climate 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5368"/>
            <a:ext cx="8331524" cy="466344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92934"/>
                </a:solidFill>
              </a:rPr>
              <a:t>Context:</a:t>
            </a:r>
          </a:p>
          <a:p>
            <a:pPr lvl="1"/>
            <a:r>
              <a:rPr lang="en-US" dirty="0">
                <a:solidFill>
                  <a:srgbClr val="292934"/>
                </a:solidFill>
              </a:rPr>
              <a:t>Create primary productivity </a:t>
            </a:r>
            <a:r>
              <a:rPr lang="en-US" dirty="0" smtClean="0">
                <a:solidFill>
                  <a:srgbClr val="292934"/>
                </a:solidFill>
              </a:rPr>
              <a:t>Integrated Projection Models </a:t>
            </a:r>
            <a:r>
              <a:rPr lang="en-US" dirty="0">
                <a:solidFill>
                  <a:srgbClr val="292934"/>
                </a:solidFill>
              </a:rPr>
              <a:t>based off primary productivity-climate </a:t>
            </a:r>
            <a:r>
              <a:rPr lang="en-US" dirty="0" smtClean="0">
                <a:solidFill>
                  <a:srgbClr val="292934"/>
                </a:solidFill>
              </a:rPr>
              <a:t>relationships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Demographic parameters linked back to basic </a:t>
            </a:r>
            <a:r>
              <a:rPr lang="en-US" dirty="0" err="1" smtClean="0">
                <a:solidFill>
                  <a:srgbClr val="292934"/>
                </a:solidFill>
              </a:rPr>
              <a:t>NDVI</a:t>
            </a:r>
            <a:r>
              <a:rPr lang="en-US" dirty="0" smtClean="0">
                <a:solidFill>
                  <a:srgbClr val="292934"/>
                </a:solidFill>
              </a:rPr>
              <a:t> values</a:t>
            </a:r>
            <a:endParaRPr lang="en-US" dirty="0">
              <a:solidFill>
                <a:srgbClr val="292934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20" name="Group 19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23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6" descr="USU CNR logo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2015 Research Progress Review, College Park, MD 22-23 April 2015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2" descr="D:\nasa_stuff\umd_logo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D:\nasa_stuff\glcf_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0583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8529546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Module </a:t>
            </a:r>
            <a:r>
              <a:rPr lang="en-US" sz="3600" dirty="0" smtClean="0">
                <a:solidFill>
                  <a:schemeClr val="tx1"/>
                </a:solidFill>
              </a:rPr>
              <a:t>#6: </a:t>
            </a:r>
            <a:r>
              <a:rPr lang="en-US" sz="3600" dirty="0">
                <a:solidFill>
                  <a:schemeClr val="tx1"/>
                </a:solidFill>
              </a:rPr>
              <a:t>Deer Population Dynamics Based off Primary Productivity and Climate 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5368"/>
            <a:ext cx="8331524" cy="466344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92934"/>
                </a:solidFill>
              </a:rPr>
              <a:t>Context: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Demographic parameters linked back to basic </a:t>
            </a:r>
            <a:r>
              <a:rPr lang="en-US" dirty="0" err="1" smtClean="0">
                <a:solidFill>
                  <a:srgbClr val="292934"/>
                </a:solidFill>
              </a:rPr>
              <a:t>NDVI</a:t>
            </a:r>
            <a:r>
              <a:rPr lang="en-US" dirty="0" smtClean="0">
                <a:solidFill>
                  <a:srgbClr val="292934"/>
                </a:solidFill>
              </a:rPr>
              <a:t> values</a:t>
            </a:r>
            <a:endParaRPr lang="en-US" dirty="0">
              <a:solidFill>
                <a:srgbClr val="292934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20" name="Group 19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23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6" descr="USU CNR logo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2015 Research Progress Review, College Park, MD 22-23 April 2015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2" descr="D:\nasa_stuff\umd_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D:\nasa_stuff\glcf_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554640" y="2428408"/>
            <a:ext cx="4804774" cy="3806121"/>
            <a:chOff x="327391" y="1219200"/>
            <a:chExt cx="5806440" cy="5180219"/>
          </a:xfrm>
        </p:grpSpPr>
        <p:sp>
          <p:nvSpPr>
            <p:cNvPr id="14" name="Flowchart: Connector 13"/>
            <p:cNvSpPr/>
            <p:nvPr/>
          </p:nvSpPr>
          <p:spPr>
            <a:xfrm>
              <a:off x="327391" y="2598667"/>
              <a:ext cx="838200" cy="838200"/>
            </a:xfrm>
            <a:prstGeom prst="flowChartConnector">
              <a:avLst/>
            </a:prstGeom>
            <a:solidFill>
              <a:srgbClr val="FFDE9B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346626" y="3580019"/>
              <a:ext cx="838200" cy="838200"/>
            </a:xfrm>
            <a:prstGeom prst="flowChartConnector">
              <a:avLst/>
            </a:prstGeom>
            <a:solidFill>
              <a:srgbClr val="FFDE9B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lowchart: Connector 15"/>
            <p:cNvSpPr/>
            <p:nvPr/>
          </p:nvSpPr>
          <p:spPr>
            <a:xfrm>
              <a:off x="346626" y="4570619"/>
              <a:ext cx="838200" cy="838200"/>
            </a:xfrm>
            <a:prstGeom prst="flowChartConnector">
              <a:avLst/>
            </a:prstGeom>
            <a:solidFill>
              <a:srgbClr val="FFDE9B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Connector 16"/>
            <p:cNvSpPr/>
            <p:nvPr/>
          </p:nvSpPr>
          <p:spPr>
            <a:xfrm>
              <a:off x="346626" y="5561219"/>
              <a:ext cx="838200" cy="838200"/>
            </a:xfrm>
            <a:prstGeom prst="flowChartConnector">
              <a:avLst/>
            </a:prstGeom>
            <a:solidFill>
              <a:srgbClr val="FFDE9B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Flowchart: Connector 17"/>
            <p:cNvSpPr/>
            <p:nvPr/>
          </p:nvSpPr>
          <p:spPr>
            <a:xfrm>
              <a:off x="2099226" y="2589419"/>
              <a:ext cx="838200" cy="838200"/>
            </a:xfrm>
            <a:prstGeom prst="flowChartConnector">
              <a:avLst/>
            </a:prstGeom>
            <a:solidFill>
              <a:srgbClr val="3D7B3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Flowchart: Connector 26"/>
            <p:cNvSpPr/>
            <p:nvPr/>
          </p:nvSpPr>
          <p:spPr>
            <a:xfrm>
              <a:off x="2099226" y="4570619"/>
              <a:ext cx="838200" cy="838200"/>
            </a:xfrm>
            <a:prstGeom prst="flowChartConnector">
              <a:avLst/>
            </a:prstGeom>
            <a:solidFill>
              <a:srgbClr val="3D7B3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39968" y="2132219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Phase I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066673" y="2132219"/>
              <a:ext cx="909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Phase II</a:t>
              </a:r>
            </a:p>
          </p:txBody>
        </p:sp>
        <p:cxnSp>
          <p:nvCxnSpPr>
            <p:cNvPr id="30" name="Straight Arrow Connector 29"/>
            <p:cNvCxnSpPr>
              <a:stCxn id="14" idx="6"/>
              <a:endCxn id="18" idx="2"/>
            </p:cNvCxnSpPr>
            <p:nvPr/>
          </p:nvCxnSpPr>
          <p:spPr>
            <a:xfrm flipV="1">
              <a:off x="1165591" y="3008519"/>
              <a:ext cx="933635" cy="924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6" idx="6"/>
              <a:endCxn id="27" idx="2"/>
            </p:cNvCxnSpPr>
            <p:nvPr/>
          </p:nvCxnSpPr>
          <p:spPr>
            <a:xfrm>
              <a:off x="1184826" y="4989719"/>
              <a:ext cx="9144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722759" y="1642753"/>
              <a:ext cx="3052463" cy="4188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2060"/>
                  </a:solidFill>
                </a:rPr>
                <a:t>DOE:FAWN  &amp; ABUNDANCE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356526" y="2517996"/>
              <a:ext cx="2777305" cy="4188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2060"/>
                  </a:solidFill>
                </a:rPr>
                <a:t>SURVIVAL &amp; FECUNDITY</a:t>
              </a:r>
            </a:p>
          </p:txBody>
        </p:sp>
        <p:cxnSp>
          <p:nvCxnSpPr>
            <p:cNvPr id="34" name="Straight Arrow Connector 33"/>
            <p:cNvCxnSpPr>
              <a:stCxn id="14" idx="7"/>
            </p:cNvCxnSpPr>
            <p:nvPr/>
          </p:nvCxnSpPr>
          <p:spPr>
            <a:xfrm flipV="1">
              <a:off x="1042839" y="2012085"/>
              <a:ext cx="589569" cy="70933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18" idx="1"/>
            </p:cNvCxnSpPr>
            <p:nvPr/>
          </p:nvCxnSpPr>
          <p:spPr>
            <a:xfrm flipH="1" flipV="1">
              <a:off x="1642026" y="2012085"/>
              <a:ext cx="579952" cy="7000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18" idx="6"/>
              <a:endCxn id="33" idx="1"/>
            </p:cNvCxnSpPr>
            <p:nvPr/>
          </p:nvCxnSpPr>
          <p:spPr>
            <a:xfrm flipV="1">
              <a:off x="2937426" y="2727442"/>
              <a:ext cx="419100" cy="28107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080029" y="1219200"/>
              <a:ext cx="1931142" cy="4188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NDVI &amp; CLIMATE</a:t>
              </a:r>
            </a:p>
          </p:txBody>
        </p:sp>
        <p:cxnSp>
          <p:nvCxnSpPr>
            <p:cNvPr id="38" name="Straight Arrow Connector 37"/>
            <p:cNvCxnSpPr>
              <a:stCxn id="37" idx="1"/>
              <a:endCxn id="32" idx="3"/>
            </p:cNvCxnSpPr>
            <p:nvPr/>
          </p:nvCxnSpPr>
          <p:spPr>
            <a:xfrm flipH="1">
              <a:off x="3775221" y="1428646"/>
              <a:ext cx="304807" cy="42355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7" idx="2"/>
              <a:endCxn id="33" idx="0"/>
            </p:cNvCxnSpPr>
            <p:nvPr/>
          </p:nvCxnSpPr>
          <p:spPr>
            <a:xfrm flipH="1">
              <a:off x="4745178" y="1638092"/>
              <a:ext cx="300422" cy="87990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3396860" y="3917388"/>
              <a:ext cx="381000" cy="381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96860" y="4443001"/>
              <a:ext cx="381000" cy="381000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47045" y="3940269"/>
              <a:ext cx="1932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Predictor variables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828802" y="4447167"/>
              <a:ext cx="1969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Response variables</a:t>
              </a:r>
            </a:p>
          </p:txBody>
        </p:sp>
        <p:sp>
          <p:nvSpPr>
            <p:cNvPr id="44" name="Flowchart: Connector 43"/>
            <p:cNvSpPr/>
            <p:nvPr/>
          </p:nvSpPr>
          <p:spPr>
            <a:xfrm>
              <a:off x="2099225" y="3569613"/>
              <a:ext cx="838200" cy="838200"/>
            </a:xfrm>
            <a:prstGeom prst="flowChartConnector">
              <a:avLst/>
            </a:prstGeom>
            <a:ln>
              <a:solidFill>
                <a:srgbClr val="00B05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45" name="Straight Arrow Connector 44"/>
            <p:cNvCxnSpPr>
              <a:endCxn id="44" idx="2"/>
            </p:cNvCxnSpPr>
            <p:nvPr/>
          </p:nvCxnSpPr>
          <p:spPr>
            <a:xfrm flipV="1">
              <a:off x="1165590" y="3988713"/>
              <a:ext cx="933635" cy="9248"/>
            </a:xfrm>
            <a:prstGeom prst="straightConnector1">
              <a:avLst/>
            </a:prstGeom>
            <a:ln>
              <a:prstDash val="lg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Flowchart: Connector 45"/>
            <p:cNvSpPr/>
            <p:nvPr/>
          </p:nvSpPr>
          <p:spPr>
            <a:xfrm>
              <a:off x="2099225" y="5561219"/>
              <a:ext cx="838200" cy="838200"/>
            </a:xfrm>
            <a:prstGeom prst="flowChartConnector">
              <a:avLst/>
            </a:prstGeom>
            <a:ln>
              <a:solidFill>
                <a:srgbClr val="00B05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47" name="Straight Arrow Connector 46"/>
            <p:cNvCxnSpPr>
              <a:endCxn id="46" idx="2"/>
            </p:cNvCxnSpPr>
            <p:nvPr/>
          </p:nvCxnSpPr>
          <p:spPr>
            <a:xfrm flipV="1">
              <a:off x="1165590" y="5980319"/>
              <a:ext cx="933635" cy="9248"/>
            </a:xfrm>
            <a:prstGeom prst="straightConnector1">
              <a:avLst/>
            </a:prstGeom>
            <a:ln>
              <a:prstDash val="lg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Picture 2" descr="C:\Users\andrews\Desktop\map.jpe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r="7234" b="12188"/>
          <a:stretch/>
        </p:blipFill>
        <p:spPr bwMode="auto">
          <a:xfrm>
            <a:off x="5823258" y="2582297"/>
            <a:ext cx="2802577" cy="36522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34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8529546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Module #7:  </a:t>
            </a:r>
            <a:r>
              <a:rPr lang="en-US" sz="3600" dirty="0">
                <a:solidFill>
                  <a:schemeClr val="tx1"/>
                </a:solidFill>
              </a:rPr>
              <a:t>Prey abundance, home range size, and carnivore density along </a:t>
            </a:r>
            <a:r>
              <a:rPr lang="en-US" sz="3600" dirty="0" smtClean="0">
                <a:solidFill>
                  <a:schemeClr val="tx1"/>
                </a:solidFill>
              </a:rPr>
              <a:t>productivity gradients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5368"/>
            <a:ext cx="8331524" cy="466344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92934"/>
                </a:solidFill>
              </a:rPr>
              <a:t>Context:</a:t>
            </a:r>
          </a:p>
          <a:p>
            <a:pPr lvl="1"/>
            <a:r>
              <a:rPr lang="en-US" dirty="0">
                <a:solidFill>
                  <a:srgbClr val="292934"/>
                </a:solidFill>
              </a:rPr>
              <a:t>How do primary consumers respond to spatial variation in primary production</a:t>
            </a:r>
            <a:r>
              <a:rPr lang="en-US" dirty="0" smtClean="0">
                <a:solidFill>
                  <a:srgbClr val="292934"/>
                </a:solidFill>
              </a:rPr>
              <a:t>?</a:t>
            </a:r>
          </a:p>
          <a:p>
            <a:pPr lvl="1"/>
            <a:r>
              <a:rPr lang="en-US" dirty="0">
                <a:solidFill>
                  <a:srgbClr val="292934"/>
                </a:solidFill>
              </a:rPr>
              <a:t>How do secondary consumers respond to spatial variation in prey abundance?</a:t>
            </a:r>
          </a:p>
          <a:p>
            <a:pPr lvl="1"/>
            <a:endParaRPr lang="en-US" dirty="0">
              <a:solidFill>
                <a:srgbClr val="292934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24" name="Group 23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27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6" descr="USU CNR logo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2015 Research Progress Review, College Park, MD 22-23 April 2015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" name="Picture 2" descr="D:\nasa_stuff\umd_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" descr="D:\nasa_stuff\glcf_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380069192"/>
              </p:ext>
            </p:extLst>
          </p:nvPr>
        </p:nvGraphicFramePr>
        <p:xfrm>
          <a:off x="4332162" y="3170420"/>
          <a:ext cx="4224728" cy="3140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val="6680049"/>
              </p:ext>
            </p:extLst>
          </p:nvPr>
        </p:nvGraphicFramePr>
        <p:xfrm>
          <a:off x="540892" y="3222884"/>
          <a:ext cx="4061085" cy="3147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49288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8529546" cy="9906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#8:  Movement and space selection in a dynamic resource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5368"/>
            <a:ext cx="8331524" cy="466344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92934"/>
                </a:solidFill>
              </a:rPr>
              <a:t>Context: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How to assess resource selection when the background environment (</a:t>
            </a:r>
            <a:r>
              <a:rPr lang="en-US" dirty="0" err="1" smtClean="0">
                <a:solidFill>
                  <a:srgbClr val="292934"/>
                </a:solidFill>
              </a:rPr>
              <a:t>NDVI</a:t>
            </a:r>
            <a:r>
              <a:rPr lang="en-US" dirty="0" smtClean="0">
                <a:solidFill>
                  <a:srgbClr val="292934"/>
                </a:solidFill>
              </a:rPr>
              <a:t>-based phenology) changes daily – as does the selection by the animal – is a non-trivial exercise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And in the interest of transparency, we’re stumbling a bit here !!</a:t>
            </a:r>
            <a:endParaRPr lang="en-US" dirty="0">
              <a:solidFill>
                <a:srgbClr val="292934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24" name="Group 23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27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6" descr="USU CNR logo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2015 Research Progress Review, College Park, MD 22-23 April 2015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" name="Picture 2" descr="D:\nasa_stuff\umd_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" descr="D:\nasa_stuff\glcf_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228600" y="3571409"/>
            <a:ext cx="8610600" cy="2395954"/>
            <a:chOff x="228600" y="2971800"/>
            <a:chExt cx="8610600" cy="2395954"/>
          </a:xfrm>
        </p:grpSpPr>
        <p:grpSp>
          <p:nvGrpSpPr>
            <p:cNvPr id="15" name="Group 14"/>
            <p:cNvGrpSpPr/>
            <p:nvPr/>
          </p:nvGrpSpPr>
          <p:grpSpPr>
            <a:xfrm>
              <a:off x="228600" y="4648200"/>
              <a:ext cx="2209800" cy="719554"/>
              <a:chOff x="228600" y="4648200"/>
              <a:chExt cx="2209800" cy="719554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228600" y="4648200"/>
                <a:ext cx="1905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t</a:t>
                </a:r>
                <a:r>
                  <a:rPr lang="en-US" sz="1600" baseline="-25000" dirty="0" smtClean="0"/>
                  <a:t>0</a:t>
                </a:r>
                <a:r>
                  <a:rPr lang="en-US" sz="1600" dirty="0" smtClean="0"/>
                  <a:t> =&gt; 3G, 3R, 2Y</a:t>
                </a:r>
                <a:endParaRPr lang="en-US" sz="16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28600" y="5029200"/>
                <a:ext cx="2209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 smtClean="0"/>
                  <a:t>W</a:t>
                </a:r>
                <a:r>
                  <a:rPr lang="en-US" sz="1600" i="1" baseline="-25000" dirty="0" smtClean="0"/>
                  <a:t>i..</a:t>
                </a:r>
                <a:r>
                  <a:rPr lang="en-US" sz="1600" i="1" baseline="-25000" dirty="0" err="1" smtClean="0"/>
                  <a:t>k|t</a:t>
                </a:r>
                <a:r>
                  <a:rPr lang="en-US" sz="1600" dirty="0" smtClean="0"/>
                  <a:t> = (.375,.375,.25)</a:t>
                </a:r>
                <a:endParaRPr lang="en-US" sz="1600" i="1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04800" y="2971800"/>
              <a:ext cx="8534400" cy="1524000"/>
              <a:chOff x="304800" y="1600200"/>
              <a:chExt cx="8534400" cy="1524000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304800" y="1600200"/>
                <a:ext cx="1905000" cy="1524000"/>
                <a:chOff x="304800" y="1600200"/>
                <a:chExt cx="1905000" cy="1524000"/>
              </a:xfrm>
            </p:grpSpPr>
            <p:sp>
              <p:nvSpPr>
                <p:cNvPr id="114" name="Rectangle 113"/>
                <p:cNvSpPr/>
                <p:nvPr/>
              </p:nvSpPr>
              <p:spPr>
                <a:xfrm>
                  <a:off x="304800" y="2209800"/>
                  <a:ext cx="381000" cy="304800"/>
                </a:xfrm>
                <a:prstGeom prst="rect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/>
                <p:cNvSpPr/>
                <p:nvPr/>
              </p:nvSpPr>
              <p:spPr>
                <a:xfrm>
                  <a:off x="685800" y="2209800"/>
                  <a:ext cx="381000" cy="304800"/>
                </a:xfrm>
                <a:prstGeom prst="rect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/>
                <p:cNvSpPr/>
                <p:nvPr/>
              </p:nvSpPr>
              <p:spPr>
                <a:xfrm>
                  <a:off x="304800" y="19050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00B05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/>
                <p:cNvSpPr/>
                <p:nvPr/>
              </p:nvSpPr>
              <p:spPr>
                <a:xfrm>
                  <a:off x="685800" y="19050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FF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/>
                <p:cNvSpPr/>
                <p:nvPr/>
              </p:nvSpPr>
              <p:spPr>
                <a:xfrm>
                  <a:off x="304800" y="2514600"/>
                  <a:ext cx="381000" cy="304800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 118"/>
                <p:cNvSpPr/>
                <p:nvPr/>
              </p:nvSpPr>
              <p:spPr>
                <a:xfrm>
                  <a:off x="685800" y="2514600"/>
                  <a:ext cx="381000" cy="304800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Rectangle 119"/>
                <p:cNvSpPr/>
                <p:nvPr/>
              </p:nvSpPr>
              <p:spPr>
                <a:xfrm>
                  <a:off x="1066800" y="2209800"/>
                  <a:ext cx="381000" cy="304800"/>
                </a:xfrm>
                <a:prstGeom prst="rect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/>
                <p:cNvSpPr/>
                <p:nvPr/>
              </p:nvSpPr>
              <p:spPr>
                <a:xfrm>
                  <a:off x="1447800" y="22098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00B05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/>
                <p:cNvSpPr/>
                <p:nvPr/>
              </p:nvSpPr>
              <p:spPr>
                <a:xfrm>
                  <a:off x="1066800" y="19050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FF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/>
                <p:cNvSpPr/>
                <p:nvPr/>
              </p:nvSpPr>
              <p:spPr>
                <a:xfrm>
                  <a:off x="1447800" y="19050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00B05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/>
                <p:cNvSpPr/>
                <p:nvPr/>
              </p:nvSpPr>
              <p:spPr>
                <a:xfrm>
                  <a:off x="1066800" y="2514600"/>
                  <a:ext cx="381000" cy="30480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/>
                <p:cNvSpPr/>
                <p:nvPr/>
              </p:nvSpPr>
              <p:spPr>
                <a:xfrm>
                  <a:off x="1447800" y="25146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FF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/>
                <p:cNvSpPr/>
                <p:nvPr/>
              </p:nvSpPr>
              <p:spPr>
                <a:xfrm>
                  <a:off x="304800" y="16002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0070C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/>
                <p:cNvSpPr/>
                <p:nvPr/>
              </p:nvSpPr>
              <p:spPr>
                <a:xfrm>
                  <a:off x="685800" y="16002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0070C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/>
                <p:cNvSpPr/>
                <p:nvPr/>
              </p:nvSpPr>
              <p:spPr>
                <a:xfrm>
                  <a:off x="1066800" y="16002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00B05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/>
                <p:cNvSpPr/>
                <p:nvPr/>
              </p:nvSpPr>
              <p:spPr>
                <a:xfrm>
                  <a:off x="1447800" y="16002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FF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30" name="Picture 3" descr="C:\Documents and Settings\dstoner\Local Settings\Temporary Internet Files\Content.IE5\ZW0QOXMS\MC900019080[1].wmf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762000" y="2538221"/>
                  <a:ext cx="266700" cy="357379"/>
                </a:xfrm>
                <a:prstGeom prst="rect">
                  <a:avLst/>
                </a:prstGeom>
                <a:solidFill>
                  <a:schemeClr val="accent1"/>
                </a:solidFill>
              </p:spPr>
            </p:pic>
            <p:sp>
              <p:nvSpPr>
                <p:cNvPr id="131" name="Rectangle 130"/>
                <p:cNvSpPr/>
                <p:nvPr/>
              </p:nvSpPr>
              <p:spPr>
                <a:xfrm>
                  <a:off x="1828800" y="22098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FF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Rectangle 131"/>
                <p:cNvSpPr/>
                <p:nvPr/>
              </p:nvSpPr>
              <p:spPr>
                <a:xfrm>
                  <a:off x="1828800" y="19050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00B05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/>
                <p:cNvSpPr/>
                <p:nvPr/>
              </p:nvSpPr>
              <p:spPr>
                <a:xfrm>
                  <a:off x="1828800" y="25146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FF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/>
                <p:cNvSpPr/>
                <p:nvPr/>
              </p:nvSpPr>
              <p:spPr>
                <a:xfrm>
                  <a:off x="1828800" y="16002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00B05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 134"/>
                <p:cNvSpPr/>
                <p:nvPr/>
              </p:nvSpPr>
              <p:spPr>
                <a:xfrm>
                  <a:off x="304800" y="2819400"/>
                  <a:ext cx="381000" cy="304800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 135"/>
                <p:cNvSpPr/>
                <p:nvPr/>
              </p:nvSpPr>
              <p:spPr>
                <a:xfrm>
                  <a:off x="685800" y="2819400"/>
                  <a:ext cx="381000" cy="30480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/>
                <p:cNvSpPr/>
                <p:nvPr/>
              </p:nvSpPr>
              <p:spPr>
                <a:xfrm>
                  <a:off x="1066800" y="2819400"/>
                  <a:ext cx="381000" cy="30480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Rectangle 137"/>
                <p:cNvSpPr/>
                <p:nvPr/>
              </p:nvSpPr>
              <p:spPr>
                <a:xfrm>
                  <a:off x="1447800" y="28194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FF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Rectangle 138"/>
                <p:cNvSpPr/>
                <p:nvPr/>
              </p:nvSpPr>
              <p:spPr>
                <a:xfrm>
                  <a:off x="1828800" y="28194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00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Rectangle 139"/>
                <p:cNvSpPr/>
                <p:nvPr/>
              </p:nvSpPr>
              <p:spPr>
                <a:xfrm>
                  <a:off x="304800" y="2209800"/>
                  <a:ext cx="1143000" cy="914400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4724400" y="1600200"/>
                <a:ext cx="1905000" cy="1524000"/>
                <a:chOff x="4724400" y="1600200"/>
                <a:chExt cx="1905000" cy="1524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4724400" y="22098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00B05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>
                  <a:off x="5105400" y="2209800"/>
                  <a:ext cx="381000" cy="304800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>
                  <a:off x="4724400" y="19050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00B05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/>
                <p:cNvSpPr/>
                <p:nvPr/>
              </p:nvSpPr>
              <p:spPr>
                <a:xfrm>
                  <a:off x="5105400" y="1905000"/>
                  <a:ext cx="381000" cy="304800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4724400" y="25146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00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>
                  <a:off x="5105400" y="25146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00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5867400" y="2209800"/>
                  <a:ext cx="381000" cy="304800"/>
                </a:xfrm>
                <a:prstGeom prst="rect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5486400" y="1905000"/>
                  <a:ext cx="381000" cy="304800"/>
                </a:xfrm>
                <a:prstGeom prst="rect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5867400" y="1905000"/>
                  <a:ext cx="381000" cy="304800"/>
                </a:xfrm>
                <a:prstGeom prst="rect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5486400" y="25146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00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5867400" y="25146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00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4724400" y="16002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00B05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5105400" y="1600200"/>
                  <a:ext cx="381000" cy="304800"/>
                </a:xfrm>
                <a:prstGeom prst="rect">
                  <a:avLst/>
                </a:prstGeom>
                <a:solidFill>
                  <a:srgbClr val="0070C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/>
                <p:cNvSpPr/>
                <p:nvPr/>
              </p:nvSpPr>
              <p:spPr>
                <a:xfrm>
                  <a:off x="5867400" y="1600200"/>
                  <a:ext cx="381000" cy="304800"/>
                </a:xfrm>
                <a:prstGeom prst="rect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1" name="Picture 3" descr="C:\Documents and Settings\dstoner\Local Settings\Temporary Internet Files\Content.IE5\ZW0QOXMS\MC900019080[1].wmf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5543550" y="1905000"/>
                  <a:ext cx="266700" cy="357379"/>
                </a:xfrm>
                <a:prstGeom prst="rect">
                  <a:avLst/>
                </a:prstGeom>
                <a:solidFill>
                  <a:schemeClr val="accent1"/>
                </a:solidFill>
              </p:spPr>
            </p:pic>
            <p:sp>
              <p:nvSpPr>
                <p:cNvPr id="102" name="Rectangle 101"/>
                <p:cNvSpPr/>
                <p:nvPr/>
              </p:nvSpPr>
              <p:spPr>
                <a:xfrm>
                  <a:off x="6248400" y="22098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00B05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6248400" y="19050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00B05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6248400" y="25146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FF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6248400" y="16002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00B05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4724400" y="28194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FF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ectangle 106"/>
                <p:cNvSpPr/>
                <p:nvPr/>
              </p:nvSpPr>
              <p:spPr>
                <a:xfrm>
                  <a:off x="5105400" y="28194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FF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5486400" y="28194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00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5867400" y="28194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FF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/>
                <p:cNvSpPr/>
                <p:nvPr/>
              </p:nvSpPr>
              <p:spPr>
                <a:xfrm>
                  <a:off x="6248400" y="28194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00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5486400" y="2209800"/>
                  <a:ext cx="381000" cy="304800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5486400" y="1600200"/>
                  <a:ext cx="381000" cy="304800"/>
                </a:xfrm>
                <a:prstGeom prst="rect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5105400" y="1600200"/>
                  <a:ext cx="1143000" cy="914400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2514600" y="1600200"/>
                <a:ext cx="1905000" cy="1524000"/>
                <a:chOff x="2514600" y="1600200"/>
                <a:chExt cx="1905000" cy="1524000"/>
              </a:xfrm>
            </p:grpSpPr>
            <p:sp>
              <p:nvSpPr>
                <p:cNvPr id="60" name="Rectangle 59"/>
                <p:cNvSpPr/>
                <p:nvPr/>
              </p:nvSpPr>
              <p:spPr>
                <a:xfrm>
                  <a:off x="2514600" y="2209800"/>
                  <a:ext cx="381000" cy="304800"/>
                </a:xfrm>
                <a:prstGeom prst="rect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2895600" y="2209800"/>
                  <a:ext cx="381000" cy="304800"/>
                </a:xfrm>
                <a:prstGeom prst="rect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2514600" y="1905000"/>
                  <a:ext cx="381000" cy="304800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2514600" y="2514600"/>
                  <a:ext cx="381000" cy="30480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3276600" y="2209800"/>
                  <a:ext cx="381000" cy="304800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3657600" y="22098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FF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3276600" y="1905000"/>
                  <a:ext cx="381000" cy="304800"/>
                </a:xfrm>
                <a:prstGeom prst="rect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>
                  <a:off x="3657600" y="19050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FF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3276600" y="2514600"/>
                  <a:ext cx="381000" cy="30480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3657600" y="25146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FF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2514600" y="16002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00B05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2895600" y="16002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0070C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>
                  <a:off x="3276600" y="16002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00B05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/>
                <p:cNvSpPr/>
                <p:nvPr/>
              </p:nvSpPr>
              <p:spPr>
                <a:xfrm>
                  <a:off x="3657600" y="16002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00B05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74" name="Picture 3" descr="C:\Documents and Settings\dstoner\Local Settings\Temporary Internet Files\Content.IE5\ZW0QOXMS\MC900019080[1].wmf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2971800" y="2209800"/>
                  <a:ext cx="266700" cy="357379"/>
                </a:xfrm>
                <a:prstGeom prst="rect">
                  <a:avLst/>
                </a:prstGeom>
                <a:solidFill>
                  <a:schemeClr val="accent1"/>
                </a:solidFill>
              </p:spPr>
            </p:pic>
            <p:sp>
              <p:nvSpPr>
                <p:cNvPr id="75" name="Rectangle 74"/>
                <p:cNvSpPr/>
                <p:nvPr/>
              </p:nvSpPr>
              <p:spPr>
                <a:xfrm>
                  <a:off x="4038600" y="22098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00B05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4038600" y="19050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FF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4038600" y="25146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FF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4038600" y="16002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00B05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2514600" y="28194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00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895600" y="28194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00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3276600" y="28194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00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3657600" y="28194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00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4038600" y="28194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FF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>
                  <a:off x="2895600" y="2514600"/>
                  <a:ext cx="381000" cy="304800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2895600" y="1905000"/>
                  <a:ext cx="381000" cy="304800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514600" y="1905000"/>
                  <a:ext cx="1143000" cy="914400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6934200" y="1600200"/>
                <a:ext cx="1905000" cy="1524000"/>
                <a:chOff x="6934200" y="1600200"/>
                <a:chExt cx="1905000" cy="1524000"/>
              </a:xfrm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8077200" y="2209800"/>
                  <a:ext cx="381000" cy="304800"/>
                </a:xfrm>
                <a:prstGeom prst="rect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4" name="Picture 3" descr="C:\Documents and Settings\dstoner\Local Settings\Temporary Internet Files\Content.IE5\ZW0QOXMS\MC900019080[1].wmf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8153400" y="2157221"/>
                  <a:ext cx="266700" cy="357379"/>
                </a:xfrm>
                <a:prstGeom prst="rect">
                  <a:avLst/>
                </a:prstGeom>
                <a:solidFill>
                  <a:schemeClr val="accent1"/>
                </a:solidFill>
              </p:spPr>
            </p:pic>
            <p:sp>
              <p:nvSpPr>
                <p:cNvPr id="35" name="Rectangle 34"/>
                <p:cNvSpPr/>
                <p:nvPr/>
              </p:nvSpPr>
              <p:spPr>
                <a:xfrm>
                  <a:off x="6934200" y="22098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00B05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7315200" y="22098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00B05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6934200" y="19050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00B05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7315200" y="19050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FF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6934200" y="25146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00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7315200" y="25146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FF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7696200" y="2209800"/>
                  <a:ext cx="381000" cy="304800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7696200" y="1905000"/>
                  <a:ext cx="381000" cy="304800"/>
                </a:xfrm>
                <a:prstGeom prst="rect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7696200" y="2514600"/>
                  <a:ext cx="381000" cy="304800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8077200" y="2514600"/>
                  <a:ext cx="381000" cy="304800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6934200" y="16002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00B05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7315200" y="16002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0070C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7696200" y="16002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00B05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8077200" y="16002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00B05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8458200" y="2209800"/>
                  <a:ext cx="381000" cy="304800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8458200" y="1905000"/>
                  <a:ext cx="381000" cy="304800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8458200" y="2514600"/>
                  <a:ext cx="381000" cy="304800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8458200" y="16002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00B05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6934200" y="28194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33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7315200" y="28194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33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7696200" y="28194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33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8077200" y="28194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33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8458200" y="2819400"/>
                  <a:ext cx="381000" cy="304800"/>
                </a:xfrm>
                <a:prstGeom prst="rect">
                  <a:avLst/>
                </a:prstGeom>
                <a:pattFill prst="zigZag">
                  <a:fgClr>
                    <a:srgbClr val="FF33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8077200" y="1905000"/>
                  <a:ext cx="381000" cy="304800"/>
                </a:xfrm>
                <a:prstGeom prst="rect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7696200" y="1905000"/>
                  <a:ext cx="1143000" cy="914400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41" name="Group 140"/>
            <p:cNvGrpSpPr/>
            <p:nvPr/>
          </p:nvGrpSpPr>
          <p:grpSpPr>
            <a:xfrm>
              <a:off x="2438400" y="4648200"/>
              <a:ext cx="1905000" cy="719554"/>
              <a:chOff x="2438400" y="4648200"/>
              <a:chExt cx="1905000" cy="719554"/>
            </a:xfrm>
          </p:grpSpPr>
          <p:sp>
            <p:nvSpPr>
              <p:cNvPr id="142" name="TextBox 141"/>
              <p:cNvSpPr txBox="1"/>
              <p:nvPr/>
            </p:nvSpPr>
            <p:spPr>
              <a:xfrm>
                <a:off x="2438400" y="4648200"/>
                <a:ext cx="1905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t</a:t>
                </a:r>
                <a:r>
                  <a:rPr lang="en-US" sz="1600" baseline="-25000" dirty="0"/>
                  <a:t>1</a:t>
                </a:r>
                <a:r>
                  <a:rPr lang="en-US" sz="1600" dirty="0" smtClean="0"/>
                  <a:t> =&gt; 2G, 2R, 4Y</a:t>
                </a:r>
                <a:endParaRPr lang="en-US" sz="1600" dirty="0"/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2438400" y="5029200"/>
                <a:ext cx="1905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 smtClean="0"/>
                  <a:t>W</a:t>
                </a:r>
                <a:r>
                  <a:rPr lang="en-US" sz="1600" i="1" baseline="-25000" dirty="0" smtClean="0"/>
                  <a:t>i..</a:t>
                </a:r>
                <a:r>
                  <a:rPr lang="en-US" sz="1600" i="1" baseline="-25000" dirty="0" err="1" smtClean="0"/>
                  <a:t>k|t</a:t>
                </a:r>
                <a:r>
                  <a:rPr lang="en-US" sz="1600" dirty="0" smtClean="0"/>
                  <a:t> = (.25,.25,.5)</a:t>
                </a:r>
                <a:endParaRPr lang="en-US" sz="1600" i="1" dirty="0"/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>
              <a:off x="4648200" y="4648200"/>
              <a:ext cx="2133600" cy="719554"/>
              <a:chOff x="4648200" y="4648200"/>
              <a:chExt cx="2133600" cy="719554"/>
            </a:xfrm>
          </p:grpSpPr>
          <p:sp>
            <p:nvSpPr>
              <p:cNvPr id="145" name="TextBox 144"/>
              <p:cNvSpPr txBox="1"/>
              <p:nvPr/>
            </p:nvSpPr>
            <p:spPr>
              <a:xfrm>
                <a:off x="4648200" y="4648200"/>
                <a:ext cx="1905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t</a:t>
                </a:r>
                <a:r>
                  <a:rPr lang="en-US" sz="1600" baseline="-25000" dirty="0" smtClean="0"/>
                  <a:t>2</a:t>
                </a:r>
                <a:r>
                  <a:rPr lang="en-US" sz="1600" dirty="0" smtClean="0"/>
                  <a:t> =&gt; 4G, 3Y, 1B</a:t>
                </a:r>
                <a:endParaRPr lang="en-US" sz="1600" dirty="0"/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4648200" y="5029200"/>
                <a:ext cx="2133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 smtClean="0"/>
                  <a:t>W</a:t>
                </a:r>
                <a:r>
                  <a:rPr lang="en-US" sz="1600" i="1" baseline="-25000" dirty="0" smtClean="0"/>
                  <a:t>i..</a:t>
                </a:r>
                <a:r>
                  <a:rPr lang="en-US" sz="1600" i="1" baseline="-25000" dirty="0" err="1" smtClean="0"/>
                  <a:t>k|t</a:t>
                </a:r>
                <a:r>
                  <a:rPr lang="en-US" sz="1600" dirty="0" smtClean="0"/>
                  <a:t> = (.5,.375,.125)</a:t>
                </a:r>
                <a:endParaRPr lang="en-US" sz="1600" i="1" dirty="0"/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>
              <a:off x="6858000" y="4648200"/>
              <a:ext cx="1905000" cy="719554"/>
              <a:chOff x="6858000" y="4648200"/>
              <a:chExt cx="1905000" cy="719554"/>
            </a:xfrm>
          </p:grpSpPr>
          <p:sp>
            <p:nvSpPr>
              <p:cNvPr id="148" name="TextBox 147"/>
              <p:cNvSpPr txBox="1"/>
              <p:nvPr/>
            </p:nvSpPr>
            <p:spPr>
              <a:xfrm>
                <a:off x="6858000" y="4648200"/>
                <a:ext cx="1905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t</a:t>
                </a:r>
                <a:r>
                  <a:rPr lang="en-US" sz="1600" baseline="-25000" dirty="0"/>
                  <a:t>3</a:t>
                </a:r>
                <a:r>
                  <a:rPr lang="en-US" sz="1600" dirty="0" smtClean="0"/>
                  <a:t> =&gt; 2G, 6Y</a:t>
                </a:r>
                <a:endParaRPr lang="en-US" sz="1600" dirty="0"/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6858000" y="5029200"/>
                <a:ext cx="1905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 smtClean="0"/>
                  <a:t>W</a:t>
                </a:r>
                <a:r>
                  <a:rPr lang="en-US" sz="1600" i="1" baseline="-25000" dirty="0" smtClean="0"/>
                  <a:t>i..</a:t>
                </a:r>
                <a:r>
                  <a:rPr lang="en-US" sz="1600" i="1" baseline="-25000" dirty="0" err="1" smtClean="0"/>
                  <a:t>k|t</a:t>
                </a:r>
                <a:r>
                  <a:rPr lang="en-US" sz="1600" dirty="0" smtClean="0"/>
                  <a:t> = (.25,.75)</a:t>
                </a:r>
                <a:endParaRPr lang="en-US" sz="1600" i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220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745236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Research Teams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54820" cy="466344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92934"/>
                </a:solidFill>
              </a:rPr>
              <a:t>University of Maryland, Global Land Cover Facility, College Park, MD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Joe Sexton</a:t>
            </a:r>
            <a:r>
              <a:rPr lang="en-US" dirty="0">
                <a:solidFill>
                  <a:srgbClr val="292934"/>
                </a:solidFill>
              </a:rPr>
              <a:t>, </a:t>
            </a:r>
            <a:r>
              <a:rPr lang="en-US" dirty="0" err="1">
                <a:solidFill>
                  <a:srgbClr val="292934"/>
                </a:solidFill>
              </a:rPr>
              <a:t>Jyothy</a:t>
            </a:r>
            <a:r>
              <a:rPr lang="en-US" dirty="0">
                <a:solidFill>
                  <a:srgbClr val="292934"/>
                </a:solidFill>
              </a:rPr>
              <a:t> </a:t>
            </a:r>
            <a:r>
              <a:rPr lang="en-US" dirty="0" err="1">
                <a:solidFill>
                  <a:srgbClr val="292934"/>
                </a:solidFill>
              </a:rPr>
              <a:t>Nagol</a:t>
            </a:r>
            <a:r>
              <a:rPr lang="en-US" dirty="0">
                <a:solidFill>
                  <a:srgbClr val="292934"/>
                </a:solidFill>
              </a:rPr>
              <a:t>, </a:t>
            </a:r>
            <a:r>
              <a:rPr lang="en-US" dirty="0" err="1">
                <a:solidFill>
                  <a:srgbClr val="292934"/>
                </a:solidFill>
              </a:rPr>
              <a:t>Anupam</a:t>
            </a:r>
            <a:r>
              <a:rPr lang="en-US" dirty="0">
                <a:solidFill>
                  <a:srgbClr val="292934"/>
                </a:solidFill>
              </a:rPr>
              <a:t> </a:t>
            </a:r>
            <a:r>
              <a:rPr lang="en-US" dirty="0" err="1" smtClean="0">
                <a:solidFill>
                  <a:srgbClr val="292934"/>
                </a:solidFill>
              </a:rPr>
              <a:t>Anad</a:t>
            </a:r>
            <a:r>
              <a:rPr lang="en-US" dirty="0" smtClean="0">
                <a:solidFill>
                  <a:srgbClr val="292934"/>
                </a:solidFill>
              </a:rPr>
              <a:t>, </a:t>
            </a:r>
            <a:r>
              <a:rPr lang="en-US" dirty="0" err="1" smtClean="0">
                <a:solidFill>
                  <a:srgbClr val="292934"/>
                </a:solidFill>
              </a:rPr>
              <a:t>Maosheng</a:t>
            </a:r>
            <a:r>
              <a:rPr lang="en-US" dirty="0" smtClean="0">
                <a:solidFill>
                  <a:srgbClr val="292934"/>
                </a:solidFill>
              </a:rPr>
              <a:t> </a:t>
            </a:r>
            <a:r>
              <a:rPr lang="en-US" dirty="0" err="1" smtClean="0">
                <a:solidFill>
                  <a:srgbClr val="292934"/>
                </a:solidFill>
              </a:rPr>
              <a:t>Zhoa</a:t>
            </a:r>
            <a:endParaRPr lang="en-US" dirty="0" smtClean="0">
              <a:solidFill>
                <a:srgbClr val="292934"/>
              </a:solidFill>
            </a:endParaRPr>
          </a:p>
          <a:p>
            <a:r>
              <a:rPr lang="en-US" dirty="0" smtClean="0">
                <a:solidFill>
                  <a:srgbClr val="292934"/>
                </a:solidFill>
              </a:rPr>
              <a:t>U.S. Geological Survey, Southwest Biological Science Center, Flagstaff, AZ and U.S</a:t>
            </a:r>
            <a:r>
              <a:rPr lang="en-US" dirty="0">
                <a:solidFill>
                  <a:srgbClr val="292934"/>
                </a:solidFill>
              </a:rPr>
              <a:t>. Geological Survey, </a:t>
            </a:r>
            <a:r>
              <a:rPr lang="en-US" dirty="0" smtClean="0">
                <a:solidFill>
                  <a:srgbClr val="292934"/>
                </a:solidFill>
              </a:rPr>
              <a:t>Western Ecological Science Center, Las </a:t>
            </a:r>
            <a:r>
              <a:rPr lang="en-US" dirty="0">
                <a:solidFill>
                  <a:srgbClr val="292934"/>
                </a:solidFill>
              </a:rPr>
              <a:t>V</a:t>
            </a:r>
            <a:r>
              <a:rPr lang="en-US" dirty="0" smtClean="0">
                <a:solidFill>
                  <a:srgbClr val="292934"/>
                </a:solidFill>
              </a:rPr>
              <a:t>egas, NV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David Mattson (ret.), Kirsten </a:t>
            </a:r>
            <a:r>
              <a:rPr lang="en-US" dirty="0" err="1" smtClean="0">
                <a:solidFill>
                  <a:srgbClr val="292934"/>
                </a:solidFill>
              </a:rPr>
              <a:t>Ironside</a:t>
            </a:r>
            <a:r>
              <a:rPr lang="en-US" dirty="0" smtClean="0">
                <a:solidFill>
                  <a:srgbClr val="292934"/>
                </a:solidFill>
              </a:rPr>
              <a:t> (AZ), Kathy </a:t>
            </a:r>
            <a:r>
              <a:rPr lang="en-US" dirty="0" err="1" smtClean="0">
                <a:solidFill>
                  <a:srgbClr val="292934"/>
                </a:solidFill>
              </a:rPr>
              <a:t>Longshore</a:t>
            </a:r>
            <a:r>
              <a:rPr lang="en-US" dirty="0" smtClean="0">
                <a:solidFill>
                  <a:srgbClr val="292934"/>
                </a:solidFill>
              </a:rPr>
              <a:t> (NV), David Choate (NV)</a:t>
            </a:r>
          </a:p>
          <a:p>
            <a:r>
              <a:rPr lang="en-US" dirty="0" smtClean="0">
                <a:solidFill>
                  <a:srgbClr val="292934"/>
                </a:solidFill>
              </a:rPr>
              <a:t>U.S</a:t>
            </a:r>
            <a:r>
              <a:rPr lang="en-US" dirty="0">
                <a:solidFill>
                  <a:srgbClr val="292934"/>
                </a:solidFill>
              </a:rPr>
              <a:t>. Geological Survey, </a:t>
            </a:r>
            <a:r>
              <a:rPr lang="en-US" dirty="0" smtClean="0">
                <a:solidFill>
                  <a:srgbClr val="292934"/>
                </a:solidFill>
              </a:rPr>
              <a:t>Utah Cooperative Fish and Wildlife Research Unit, &amp; Utah State University, Logan, UT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Thomas Edwards, David Stoner, Andrew Sims</a:t>
            </a:r>
          </a:p>
          <a:p>
            <a:endParaRPr lang="en-US" dirty="0">
              <a:solidFill>
                <a:srgbClr val="292934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14" name="Group 13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17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6" descr="USU CNR logo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2015 Research Progress Review, College Park, MD 22-23 April 2015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Picture 2" descr="D:\nasa_stuff\umd_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D:\nasa_stuff\glcf_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19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895600" y="1898750"/>
            <a:ext cx="6248400" cy="4827588"/>
            <a:chOff x="2895600" y="1524000"/>
            <a:chExt cx="6248400" cy="4827588"/>
          </a:xfrm>
        </p:grpSpPr>
        <p:pic>
          <p:nvPicPr>
            <p:cNvPr id="14" name="Picture 4" descr="harm_pall_ak95rs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1524000"/>
              <a:ext cx="6248400" cy="4827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5257800" y="1600200"/>
              <a:ext cx="13716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81400" y="6019800"/>
              <a:ext cx="4724400" cy="331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8529546" cy="9906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#8:  Movement and space selection in a dynamic resource environment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24" name="Group 23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27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6" descr="USU CNR logo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2015 Research Progress Review, College Park, MD 22-23 April 2015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" name="Picture 2" descr="D:\nasa_stuff\umd_logo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" descr="D:\nasa_stuff\glcf_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457200" y="2881860"/>
            <a:ext cx="3872491" cy="3068200"/>
            <a:chOff x="457200" y="2971800"/>
            <a:chExt cx="3872491" cy="3068200"/>
          </a:xfrm>
        </p:grpSpPr>
        <p:pic>
          <p:nvPicPr>
            <p:cNvPr id="18" name="Picture 2" descr="pair_all_ak95sur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048000"/>
              <a:ext cx="3872491" cy="299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1752600" y="2971800"/>
              <a:ext cx="108204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5368"/>
            <a:ext cx="8192125" cy="466344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92934"/>
                </a:solidFill>
              </a:rPr>
              <a:t>Context: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Attempting some dynamic Brownian bridge models coupled with stopover assessment</a:t>
            </a:r>
            <a:endParaRPr lang="en-US" dirty="0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86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8229600" cy="9906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chemeClr val="tx1"/>
                </a:solidFill>
              </a:rPr>
              <a:t>Conclusions and Next Steps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4777" y="1554480"/>
            <a:ext cx="4693024" cy="484632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92934"/>
                </a:solidFill>
              </a:rPr>
              <a:t>Strong linkages exist between climate, NDVI, animal performance and movement</a:t>
            </a:r>
          </a:p>
          <a:p>
            <a:pPr lvl="7"/>
            <a:endParaRPr lang="en-US" dirty="0" smtClean="0">
              <a:solidFill>
                <a:srgbClr val="292934"/>
              </a:solidFill>
            </a:endParaRPr>
          </a:p>
          <a:p>
            <a:r>
              <a:rPr lang="en-US" dirty="0" smtClean="0">
                <a:solidFill>
                  <a:srgbClr val="292934"/>
                </a:solidFill>
              </a:rPr>
              <a:t>Modelling climate × land-use projections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Dynamic (seasonal) habitat-use maps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Carnivore functional responses to NDVI, prey, and landscape fragmentation</a:t>
            </a:r>
            <a:endParaRPr lang="en-US" sz="2800" dirty="0" smtClean="0">
              <a:solidFill>
                <a:srgbClr val="292934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28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6" name="Group 29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33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6" descr="USU CNR logo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2015 Research Progress Review, College Park, MD 22-23 April 2015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1" name="Picture 2" descr="D:\nasa_stuff\umd_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" descr="D:\nasa_stuff\glcf_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670720" y="2406530"/>
            <a:ext cx="3514104" cy="1148472"/>
            <a:chOff x="1746753" y="2379915"/>
            <a:chExt cx="3514104" cy="1148472"/>
          </a:xfrm>
        </p:grpSpPr>
        <p:pic>
          <p:nvPicPr>
            <p:cNvPr id="43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95" y="2379915"/>
              <a:ext cx="3343820" cy="769964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>
              <a:outerShdw blurRad="50800" dist="50800" dir="5400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18"/>
            <p:cNvSpPr txBox="1">
              <a:spLocks noChangeArrowheads="1"/>
            </p:cNvSpPr>
            <p:nvPr/>
          </p:nvSpPr>
          <p:spPr bwMode="auto">
            <a:xfrm>
              <a:off x="1746753" y="3097500"/>
              <a:ext cx="351410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1pPr>
              <a:lvl2pPr marL="742950" indent="-285750"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2pPr>
              <a:lvl3pPr marL="1143000" indent="-228600"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3pPr>
              <a:lvl4pPr marL="1600200" indent="-228600"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4pPr>
              <a:lvl5pPr marL="2057400" indent="-228600"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5pPr>
              <a:lvl6pPr marL="2514600" indent="-228600" defTabSz="5013325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6pPr>
              <a:lvl7pPr marL="2971800" indent="-228600" defTabSz="5013325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7pPr>
              <a:lvl8pPr marL="3429000" indent="-228600" defTabSz="5013325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8pPr>
              <a:lvl9pPr marL="3886200" indent="-228600" defTabSz="5013325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Prey Density &amp; Distribution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8892" y="3768583"/>
            <a:ext cx="3357761" cy="2371493"/>
            <a:chOff x="1826314" y="3628286"/>
            <a:chExt cx="3357761" cy="2371493"/>
          </a:xfrm>
        </p:grpSpPr>
        <p:grpSp>
          <p:nvGrpSpPr>
            <p:cNvPr id="38" name="Group 37"/>
            <p:cNvGrpSpPr/>
            <p:nvPr/>
          </p:nvGrpSpPr>
          <p:grpSpPr>
            <a:xfrm>
              <a:off x="1826314" y="3628286"/>
              <a:ext cx="3357761" cy="2371493"/>
              <a:chOff x="1819469" y="3511806"/>
              <a:chExt cx="3357761" cy="2371493"/>
            </a:xfrm>
          </p:grpSpPr>
          <p:pic>
            <p:nvPicPr>
              <p:cNvPr id="40" name="Picture 12" descr="E:\GIS\Projects\Cougars\Documents\presentations\NASA trophic studies images\Coconino Plateau_07-09_2.jp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819469" y="3513499"/>
                <a:ext cx="3354982" cy="2355647"/>
              </a:xfrm>
              <a:prstGeom prst="rect">
                <a:avLst/>
              </a:prstGeom>
              <a:ln w="12700" cap="sq">
                <a:solidFill>
                  <a:srgbClr val="000000"/>
                </a:solidFill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" name="TextBox 11"/>
              <p:cNvSpPr txBox="1">
                <a:spLocks noChangeArrowheads="1"/>
              </p:cNvSpPr>
              <p:nvPr/>
            </p:nvSpPr>
            <p:spPr bwMode="auto">
              <a:xfrm>
                <a:off x="2628391" y="3511806"/>
                <a:ext cx="2548839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1pPr>
                <a:lvl2pPr marL="742950" indent="-285750"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2pPr>
                <a:lvl3pPr marL="1143000" indent="-228600"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3pPr>
                <a:lvl4pPr marL="1600200" indent="-228600"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4pPr>
                <a:lvl5pPr marL="2057400" indent="-228600"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5pPr>
                <a:lvl6pPr marL="2514600" indent="-228600" defTabSz="5013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6pPr>
                <a:lvl7pPr marL="2971800" indent="-228600" defTabSz="5013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7pPr>
                <a:lvl8pPr marL="3429000" indent="-228600" defTabSz="5013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8pPr>
                <a:lvl9pPr marL="3886200" indent="-228600" defTabSz="5013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Climate &amp; Weather</a:t>
                </a:r>
              </a:p>
            </p:txBody>
          </p:sp>
          <p:sp>
            <p:nvSpPr>
              <p:cNvPr id="42" name="TextBox 17"/>
              <p:cNvSpPr txBox="1">
                <a:spLocks noChangeArrowheads="1"/>
              </p:cNvSpPr>
              <p:nvPr/>
            </p:nvSpPr>
            <p:spPr bwMode="auto">
              <a:xfrm>
                <a:off x="1836575" y="5452412"/>
                <a:ext cx="2694969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1pPr>
                <a:lvl2pPr marL="742950" indent="-285750"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2pPr>
                <a:lvl3pPr marL="1143000" indent="-228600"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3pPr>
                <a:lvl4pPr marL="1600200" indent="-228600"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4pPr>
                <a:lvl5pPr marL="2057400" indent="-228600"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5pPr>
                <a:lvl6pPr marL="2514600" indent="-228600" defTabSz="5013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6pPr>
                <a:lvl7pPr marL="2971800" indent="-228600" defTabSz="5013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7pPr>
                <a:lvl8pPr marL="3429000" indent="-228600" defTabSz="5013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8pPr>
                <a:lvl9pPr marL="3886200" indent="-228600" defTabSz="5013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Primary Productivity</a:t>
                </a:r>
              </a:p>
            </p:txBody>
          </p:sp>
        </p:grpSp>
        <p:sp>
          <p:nvSpPr>
            <p:cNvPr id="39" name="TextBox 53"/>
            <p:cNvSpPr txBox="1">
              <a:spLocks noChangeArrowheads="1"/>
            </p:cNvSpPr>
            <p:nvPr/>
          </p:nvSpPr>
          <p:spPr bwMode="auto">
            <a:xfrm>
              <a:off x="2152794" y="4318815"/>
              <a:ext cx="1661802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1pPr>
              <a:lvl2pPr marL="742950" indent="-285750"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2pPr>
              <a:lvl3pPr marL="1143000" indent="-228600"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3pPr>
              <a:lvl4pPr marL="1600200" indent="-228600"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4pPr>
              <a:lvl5pPr marL="2057400" indent="-228600"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5pPr>
              <a:lvl6pPr marL="2514600" indent="-228600" defTabSz="5013325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6pPr>
              <a:lvl7pPr marL="2971800" indent="-228600" defTabSz="5013325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7pPr>
              <a:lvl8pPr marL="3429000" indent="-228600" defTabSz="5013325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8pPr>
              <a:lvl9pPr marL="3886200" indent="-228600" defTabSz="5013325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Topography</a:t>
              </a:r>
            </a:p>
          </p:txBody>
        </p:sp>
      </p:grpSp>
      <p:sp>
        <p:nvSpPr>
          <p:cNvPr id="30" name="TextBox 19"/>
          <p:cNvSpPr txBox="1">
            <a:spLocks noChangeArrowheads="1"/>
          </p:cNvSpPr>
          <p:nvPr/>
        </p:nvSpPr>
        <p:spPr bwMode="auto">
          <a:xfrm>
            <a:off x="405424" y="1793465"/>
            <a:ext cx="404469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013325" eaLnBrk="0" hangingPunct="0"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1pPr>
            <a:lvl2pPr marL="742950" indent="-285750" defTabSz="5013325" eaLnBrk="0" hangingPunct="0"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2pPr>
            <a:lvl3pPr marL="1143000" indent="-228600" defTabSz="5013325" eaLnBrk="0" hangingPunct="0"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3pPr>
            <a:lvl4pPr marL="1600200" indent="-228600" defTabSz="5013325" eaLnBrk="0" hangingPunct="0"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4pPr>
            <a:lvl5pPr marL="2057400" indent="-228600" defTabSz="5013325" eaLnBrk="0" hangingPunct="0"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5pPr>
            <a:lvl6pPr marL="2514600" indent="-228600" defTabSz="5013325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6pPr>
            <a:lvl7pPr marL="2971800" indent="-228600" defTabSz="5013325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7pPr>
            <a:lvl8pPr marL="3429000" indent="-228600" defTabSz="5013325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8pPr>
            <a:lvl9pPr marL="3886200" indent="-228600" defTabSz="5013325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Predator Density &amp; Distribution</a:t>
            </a: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88" y="491102"/>
            <a:ext cx="1572651" cy="1382093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82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8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6" name="Group 29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33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6" descr="USU CNR logo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2015 Research Progress Review, College Park, MD 22-23 April 2015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1" name="Picture 2" descr="D:\nasa_stuff\umd_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" descr="D:\nasa_stuff\glcf_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27" descr="UT_06-09_Capitol Reef from ThousandLake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25400" y="0"/>
            <a:ext cx="9169400" cy="6877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9805" y="239843"/>
            <a:ext cx="346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Questions?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1598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86106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Core Research Progress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5368"/>
            <a:ext cx="8229600" cy="486913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92934"/>
                </a:solidFill>
              </a:rPr>
              <a:t>Last year of research – emphasis entirely on paper submissions and presentations at meetings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Today – an overview of paper as vignettes</a:t>
            </a:r>
          </a:p>
          <a:p>
            <a:pPr lvl="4"/>
            <a:endParaRPr lang="en-US" dirty="0" smtClean="0">
              <a:solidFill>
                <a:srgbClr val="292934"/>
              </a:solidFill>
            </a:endParaRPr>
          </a:p>
          <a:p>
            <a:r>
              <a:rPr lang="en-US" dirty="0" smtClean="0">
                <a:solidFill>
                  <a:srgbClr val="292934"/>
                </a:solidFill>
              </a:rPr>
              <a:t>Research elements for which papers are in review, or all data analyses have been completed and we have internal drafts:</a:t>
            </a:r>
          </a:p>
          <a:p>
            <a:pPr lvl="7"/>
            <a:endParaRPr lang="en-US" dirty="0">
              <a:solidFill>
                <a:srgbClr val="292934"/>
              </a:solidFill>
            </a:endParaRP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#1:  </a:t>
            </a:r>
            <a:r>
              <a:rPr lang="en-US" dirty="0">
                <a:solidFill>
                  <a:srgbClr val="292934"/>
                </a:solidFill>
              </a:rPr>
              <a:t>Effects of Topography on the Responses of Ecosystems to </a:t>
            </a:r>
            <a:r>
              <a:rPr lang="en-US" dirty="0" smtClean="0">
                <a:solidFill>
                  <a:srgbClr val="292934"/>
                </a:solidFill>
              </a:rPr>
              <a:t>Drought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#2:  </a:t>
            </a:r>
            <a:r>
              <a:rPr lang="en-US" dirty="0">
                <a:solidFill>
                  <a:srgbClr val="292934"/>
                </a:solidFill>
              </a:rPr>
              <a:t>Retrieving Specific Plant </a:t>
            </a:r>
            <a:r>
              <a:rPr lang="en-US" dirty="0" err="1">
                <a:solidFill>
                  <a:srgbClr val="292934"/>
                </a:solidFill>
              </a:rPr>
              <a:t>Phenologies</a:t>
            </a:r>
            <a:r>
              <a:rPr lang="en-US" dirty="0">
                <a:solidFill>
                  <a:srgbClr val="292934"/>
                </a:solidFill>
              </a:rPr>
              <a:t> by Spectral </a:t>
            </a:r>
            <a:r>
              <a:rPr lang="en-US" dirty="0" err="1" smtClean="0">
                <a:solidFill>
                  <a:srgbClr val="292934"/>
                </a:solidFill>
              </a:rPr>
              <a:t>Unmixing</a:t>
            </a:r>
            <a:endParaRPr lang="en-US" dirty="0" smtClean="0">
              <a:solidFill>
                <a:srgbClr val="292934"/>
              </a:solidFill>
            </a:endParaRP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#3:  Environment </a:t>
            </a:r>
            <a:r>
              <a:rPr lang="en-US" dirty="0">
                <a:solidFill>
                  <a:srgbClr val="292934"/>
                </a:solidFill>
              </a:rPr>
              <a:t>and Detection Biases in GPS Collars </a:t>
            </a:r>
            <a:endParaRPr lang="en-US" dirty="0" smtClean="0">
              <a:solidFill>
                <a:srgbClr val="292934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14" name="Group 13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17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6" descr="USU CNR logo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2015 Research Progress Review, College Park, MD 22-23 April 2015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Picture 2" descr="D:\nasa_stuff\umd_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D:\nasa_stuff\glcf_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371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86106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Core Research Progress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5368"/>
            <a:ext cx="8229600" cy="486913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92934"/>
                </a:solidFill>
              </a:rPr>
              <a:t>R</a:t>
            </a:r>
            <a:r>
              <a:rPr lang="en-US" dirty="0" smtClean="0">
                <a:solidFill>
                  <a:srgbClr val="292934"/>
                </a:solidFill>
              </a:rPr>
              <a:t>esearch elements for which papers are in review, or all data analyses have been completed and we have internal drafts:</a:t>
            </a:r>
          </a:p>
          <a:p>
            <a:pPr lvl="7"/>
            <a:endParaRPr lang="en-US" dirty="0">
              <a:solidFill>
                <a:srgbClr val="292934"/>
              </a:solidFill>
            </a:endParaRPr>
          </a:p>
          <a:p>
            <a:pPr lvl="1"/>
            <a:r>
              <a:rPr lang="en-US" dirty="0">
                <a:solidFill>
                  <a:srgbClr val="292934"/>
                </a:solidFill>
              </a:rPr>
              <a:t>#4:  Using </a:t>
            </a:r>
            <a:r>
              <a:rPr lang="en-US" dirty="0" err="1">
                <a:solidFill>
                  <a:srgbClr val="292934"/>
                </a:solidFill>
              </a:rPr>
              <a:t>NDVI</a:t>
            </a:r>
            <a:r>
              <a:rPr lang="en-US" dirty="0">
                <a:solidFill>
                  <a:srgbClr val="292934"/>
                </a:solidFill>
              </a:rPr>
              <a:t> to measure trade-offs between prey foraging and predator avoidance</a:t>
            </a:r>
          </a:p>
          <a:p>
            <a:pPr lvl="1"/>
            <a:r>
              <a:rPr lang="en-US" dirty="0">
                <a:solidFill>
                  <a:srgbClr val="292934"/>
                </a:solidFill>
              </a:rPr>
              <a:t>#5:  Mammalian Reproduction Tracks Plant Phenology Across a Latitudinal Gradient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#6:  </a:t>
            </a:r>
            <a:r>
              <a:rPr lang="en-US" dirty="0">
                <a:solidFill>
                  <a:srgbClr val="292934"/>
                </a:solidFill>
              </a:rPr>
              <a:t>Model deer population dynamics based off primary productivity and climate 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#</a:t>
            </a:r>
            <a:r>
              <a:rPr lang="en-US" dirty="0">
                <a:solidFill>
                  <a:srgbClr val="292934"/>
                </a:solidFill>
              </a:rPr>
              <a:t>7</a:t>
            </a:r>
            <a:r>
              <a:rPr lang="en-US" dirty="0" smtClean="0">
                <a:solidFill>
                  <a:srgbClr val="292934"/>
                </a:solidFill>
              </a:rPr>
              <a:t>:  Forage quality, reproduction</a:t>
            </a:r>
            <a:r>
              <a:rPr lang="en-US" dirty="0">
                <a:solidFill>
                  <a:srgbClr val="292934"/>
                </a:solidFill>
              </a:rPr>
              <a:t>, </a:t>
            </a:r>
            <a:r>
              <a:rPr lang="en-US" dirty="0" smtClean="0">
                <a:solidFill>
                  <a:srgbClr val="292934"/>
                </a:solidFill>
              </a:rPr>
              <a:t>and climate effects on </a:t>
            </a:r>
            <a:r>
              <a:rPr lang="en-US" dirty="0">
                <a:solidFill>
                  <a:srgbClr val="292934"/>
                </a:solidFill>
              </a:rPr>
              <a:t>ungulate habitat </a:t>
            </a:r>
            <a:r>
              <a:rPr lang="en-US" dirty="0" smtClean="0">
                <a:solidFill>
                  <a:srgbClr val="292934"/>
                </a:solidFill>
              </a:rPr>
              <a:t>use and migration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14" name="Group 13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17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6" descr="USU CNR logo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2015 Research Progress Review, College Park, MD 22-23 April 2015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Picture 2" descr="D:\nasa_stuff\umd_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D:\nasa_stuff\glcf_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448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86106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Core Research Progress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5368"/>
            <a:ext cx="8229600" cy="486913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92934"/>
                </a:solidFill>
              </a:rPr>
              <a:t>…  and in the “in prep” pipeline …</a:t>
            </a:r>
          </a:p>
          <a:p>
            <a:pPr lvl="5"/>
            <a:endParaRPr lang="en-US" dirty="0">
              <a:solidFill>
                <a:srgbClr val="292934"/>
              </a:solidFill>
            </a:endParaRP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#8:  Movement and space selection in a dynamic resource environment</a:t>
            </a:r>
          </a:p>
          <a:p>
            <a:pPr marL="274320" lvl="1" indent="0">
              <a:buNone/>
            </a:pPr>
            <a:endParaRPr lang="en-US" dirty="0" smtClean="0">
              <a:solidFill>
                <a:srgbClr val="292934"/>
              </a:solidFill>
            </a:endParaRPr>
          </a:p>
          <a:p>
            <a:r>
              <a:rPr lang="en-US" dirty="0" smtClean="0">
                <a:solidFill>
                  <a:srgbClr val="292934"/>
                </a:solidFill>
              </a:rPr>
              <a:t>… all of which is to be finished with the “</a:t>
            </a:r>
            <a:r>
              <a:rPr lang="en-US" b="1" dirty="0" smtClean="0">
                <a:solidFill>
                  <a:srgbClr val="292934"/>
                </a:solidFill>
              </a:rPr>
              <a:t>M</a:t>
            </a:r>
            <a:r>
              <a:rPr lang="en-US" dirty="0" smtClean="0">
                <a:solidFill>
                  <a:srgbClr val="292934"/>
                </a:solidFill>
              </a:rPr>
              <a:t>other of </a:t>
            </a:r>
            <a:r>
              <a:rPr lang="en-US" b="1" dirty="0" smtClean="0">
                <a:solidFill>
                  <a:srgbClr val="292934"/>
                </a:solidFill>
              </a:rPr>
              <a:t>A</a:t>
            </a:r>
            <a:r>
              <a:rPr lang="en-US" dirty="0" smtClean="0">
                <a:solidFill>
                  <a:srgbClr val="292934"/>
                </a:solidFill>
              </a:rPr>
              <a:t>ll </a:t>
            </a:r>
            <a:r>
              <a:rPr lang="en-US" b="1" dirty="0" smtClean="0">
                <a:solidFill>
                  <a:srgbClr val="292934"/>
                </a:solidFill>
              </a:rPr>
              <a:t>S</a:t>
            </a:r>
            <a:r>
              <a:rPr lang="en-US" dirty="0" smtClean="0">
                <a:solidFill>
                  <a:srgbClr val="292934"/>
                </a:solidFill>
              </a:rPr>
              <a:t>tudy </a:t>
            </a:r>
            <a:r>
              <a:rPr lang="en-US" b="1" dirty="0" smtClean="0">
                <a:solidFill>
                  <a:srgbClr val="292934"/>
                </a:solidFill>
              </a:rPr>
              <a:t>S</a:t>
            </a:r>
            <a:r>
              <a:rPr lang="en-US" dirty="0" smtClean="0">
                <a:solidFill>
                  <a:srgbClr val="292934"/>
                </a:solidFill>
              </a:rPr>
              <a:t>ynthesis” reports for Woody !!</a:t>
            </a:r>
            <a:endParaRPr lang="en-US" dirty="0">
              <a:solidFill>
                <a:srgbClr val="292934"/>
              </a:solidFill>
            </a:endParaRP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By acronym MASS, it will have a substantial one …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14" name="Group 13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17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6" descr="USU CNR logo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2015 Research Progress Review, College Park, MD 22-23 April 2015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Picture 2" descr="D:\nasa_stuff\umd_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D:\nasa_stuff\glcf_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9916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8229600" cy="9906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chemeClr val="tx1"/>
                </a:solidFill>
              </a:rPr>
              <a:t>Overall Objectives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4777" y="1554480"/>
            <a:ext cx="4693024" cy="48463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92934"/>
                </a:solidFill>
              </a:rPr>
              <a:t>Scientific: understand climate effects on the ecosystem </a:t>
            </a:r>
            <a:endParaRPr lang="en-US" dirty="0" smtClean="0">
              <a:solidFill>
                <a:srgbClr val="292934"/>
              </a:solidFill>
            </a:endParaRPr>
          </a:p>
          <a:p>
            <a:pPr lvl="1"/>
            <a:r>
              <a:rPr lang="en-US" dirty="0">
                <a:solidFill>
                  <a:srgbClr val="292934"/>
                </a:solidFill>
              </a:rPr>
              <a:t>Direct: spatial patterns at each trophic level</a:t>
            </a:r>
          </a:p>
          <a:p>
            <a:pPr lvl="1"/>
            <a:r>
              <a:rPr lang="en-US" dirty="0">
                <a:solidFill>
                  <a:srgbClr val="292934"/>
                </a:solidFill>
              </a:rPr>
              <a:t>Indirect: transmission between trophic levels</a:t>
            </a:r>
          </a:p>
          <a:p>
            <a:r>
              <a:rPr lang="en-US" dirty="0">
                <a:solidFill>
                  <a:srgbClr val="292934"/>
                </a:solidFill>
              </a:rPr>
              <a:t>Technical: methodology of modeling a </a:t>
            </a:r>
            <a:r>
              <a:rPr lang="en-US" dirty="0" err="1">
                <a:solidFill>
                  <a:srgbClr val="292934"/>
                </a:solidFill>
              </a:rPr>
              <a:t>spatio</a:t>
            </a:r>
            <a:r>
              <a:rPr lang="en-US" dirty="0">
                <a:solidFill>
                  <a:srgbClr val="292934"/>
                </a:solidFill>
              </a:rPr>
              <a:t>-temporally extensive ecosystem</a:t>
            </a:r>
          </a:p>
          <a:p>
            <a:pPr lvl="1"/>
            <a:r>
              <a:rPr lang="en-US" dirty="0">
                <a:solidFill>
                  <a:srgbClr val="292934"/>
                </a:solidFill>
              </a:rPr>
              <a:t>Link data and models</a:t>
            </a:r>
          </a:p>
          <a:p>
            <a:pPr lvl="1"/>
            <a:r>
              <a:rPr lang="en-US" dirty="0">
                <a:solidFill>
                  <a:srgbClr val="292934"/>
                </a:solidFill>
              </a:rPr>
              <a:t>Estimate and communicate uncertainty</a:t>
            </a:r>
          </a:p>
          <a:p>
            <a:pPr lvl="1"/>
            <a:endParaRPr lang="en-US" dirty="0">
              <a:solidFill>
                <a:srgbClr val="292934"/>
              </a:solidFill>
            </a:endParaRPr>
          </a:p>
          <a:p>
            <a:pPr lvl="7"/>
            <a:endParaRPr lang="en-US" dirty="0" smtClean="0">
              <a:solidFill>
                <a:srgbClr val="292934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28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6" name="Group 29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33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6" descr="USU CNR logo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2015 Research Progress Review, College Park, MD 22-23 April 2015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1" name="Picture 2" descr="D:\nasa_stuff\umd_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" descr="D:\nasa_stuff\glcf_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670720" y="2406530"/>
            <a:ext cx="3514104" cy="1148472"/>
            <a:chOff x="1746753" y="2379915"/>
            <a:chExt cx="3514104" cy="1148472"/>
          </a:xfrm>
        </p:grpSpPr>
        <p:pic>
          <p:nvPicPr>
            <p:cNvPr id="43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95" y="2379915"/>
              <a:ext cx="3343820" cy="769964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>
              <a:outerShdw blurRad="50800" dist="50800" dir="5400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18"/>
            <p:cNvSpPr txBox="1">
              <a:spLocks noChangeArrowheads="1"/>
            </p:cNvSpPr>
            <p:nvPr/>
          </p:nvSpPr>
          <p:spPr bwMode="auto">
            <a:xfrm>
              <a:off x="1746753" y="3097500"/>
              <a:ext cx="351410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1pPr>
              <a:lvl2pPr marL="742950" indent="-285750"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2pPr>
              <a:lvl3pPr marL="1143000" indent="-228600"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3pPr>
              <a:lvl4pPr marL="1600200" indent="-228600"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4pPr>
              <a:lvl5pPr marL="2057400" indent="-228600"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5pPr>
              <a:lvl6pPr marL="2514600" indent="-228600" defTabSz="5013325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6pPr>
              <a:lvl7pPr marL="2971800" indent="-228600" defTabSz="5013325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7pPr>
              <a:lvl8pPr marL="3429000" indent="-228600" defTabSz="5013325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8pPr>
              <a:lvl9pPr marL="3886200" indent="-228600" defTabSz="5013325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Prey Density &amp; Distribution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8892" y="3768583"/>
            <a:ext cx="3357761" cy="2371493"/>
            <a:chOff x="1826314" y="3628286"/>
            <a:chExt cx="3357761" cy="2371493"/>
          </a:xfrm>
        </p:grpSpPr>
        <p:grpSp>
          <p:nvGrpSpPr>
            <p:cNvPr id="38" name="Group 37"/>
            <p:cNvGrpSpPr/>
            <p:nvPr/>
          </p:nvGrpSpPr>
          <p:grpSpPr>
            <a:xfrm>
              <a:off x="1826314" y="3628286"/>
              <a:ext cx="3357761" cy="2371493"/>
              <a:chOff x="1819469" y="3511806"/>
              <a:chExt cx="3357761" cy="2371493"/>
            </a:xfrm>
          </p:grpSpPr>
          <p:pic>
            <p:nvPicPr>
              <p:cNvPr id="40" name="Picture 12" descr="E:\GIS\Projects\Cougars\Documents\presentations\NASA trophic studies images\Coconino Plateau_07-09_2.jp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819469" y="3513499"/>
                <a:ext cx="3354982" cy="2355647"/>
              </a:xfrm>
              <a:prstGeom prst="rect">
                <a:avLst/>
              </a:prstGeom>
              <a:ln w="12700" cap="sq">
                <a:solidFill>
                  <a:srgbClr val="000000"/>
                </a:solidFill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" name="TextBox 11"/>
              <p:cNvSpPr txBox="1">
                <a:spLocks noChangeArrowheads="1"/>
              </p:cNvSpPr>
              <p:nvPr/>
            </p:nvSpPr>
            <p:spPr bwMode="auto">
              <a:xfrm>
                <a:off x="2628391" y="3511806"/>
                <a:ext cx="2548839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1pPr>
                <a:lvl2pPr marL="742950" indent="-285750"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2pPr>
                <a:lvl3pPr marL="1143000" indent="-228600"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3pPr>
                <a:lvl4pPr marL="1600200" indent="-228600"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4pPr>
                <a:lvl5pPr marL="2057400" indent="-228600"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5pPr>
                <a:lvl6pPr marL="2514600" indent="-228600" defTabSz="5013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6pPr>
                <a:lvl7pPr marL="2971800" indent="-228600" defTabSz="5013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7pPr>
                <a:lvl8pPr marL="3429000" indent="-228600" defTabSz="5013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8pPr>
                <a:lvl9pPr marL="3886200" indent="-228600" defTabSz="5013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Climate &amp; Weather</a:t>
                </a:r>
              </a:p>
            </p:txBody>
          </p:sp>
          <p:sp>
            <p:nvSpPr>
              <p:cNvPr id="42" name="TextBox 17"/>
              <p:cNvSpPr txBox="1">
                <a:spLocks noChangeArrowheads="1"/>
              </p:cNvSpPr>
              <p:nvPr/>
            </p:nvSpPr>
            <p:spPr bwMode="auto">
              <a:xfrm>
                <a:off x="1836575" y="5452412"/>
                <a:ext cx="2694969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1pPr>
                <a:lvl2pPr marL="742950" indent="-285750"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2pPr>
                <a:lvl3pPr marL="1143000" indent="-228600"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3pPr>
                <a:lvl4pPr marL="1600200" indent="-228600"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4pPr>
                <a:lvl5pPr marL="2057400" indent="-228600"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5pPr>
                <a:lvl6pPr marL="2514600" indent="-228600" defTabSz="5013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6pPr>
                <a:lvl7pPr marL="2971800" indent="-228600" defTabSz="5013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7pPr>
                <a:lvl8pPr marL="3429000" indent="-228600" defTabSz="5013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8pPr>
                <a:lvl9pPr marL="3886200" indent="-228600" defTabSz="5013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Primary Productivity</a:t>
                </a:r>
              </a:p>
            </p:txBody>
          </p:sp>
        </p:grpSp>
        <p:sp>
          <p:nvSpPr>
            <p:cNvPr id="39" name="TextBox 53"/>
            <p:cNvSpPr txBox="1">
              <a:spLocks noChangeArrowheads="1"/>
            </p:cNvSpPr>
            <p:nvPr/>
          </p:nvSpPr>
          <p:spPr bwMode="auto">
            <a:xfrm>
              <a:off x="2152794" y="4318815"/>
              <a:ext cx="1661802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1pPr>
              <a:lvl2pPr marL="742950" indent="-285750"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2pPr>
              <a:lvl3pPr marL="1143000" indent="-228600"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3pPr>
              <a:lvl4pPr marL="1600200" indent="-228600"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4pPr>
              <a:lvl5pPr marL="2057400" indent="-228600"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5pPr>
              <a:lvl6pPr marL="2514600" indent="-228600" defTabSz="5013325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6pPr>
              <a:lvl7pPr marL="2971800" indent="-228600" defTabSz="5013325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7pPr>
              <a:lvl8pPr marL="3429000" indent="-228600" defTabSz="5013325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8pPr>
              <a:lvl9pPr marL="3886200" indent="-228600" defTabSz="5013325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Topography</a:t>
              </a:r>
            </a:p>
          </p:txBody>
        </p:sp>
      </p:grpSp>
      <p:sp>
        <p:nvSpPr>
          <p:cNvPr id="30" name="TextBox 19"/>
          <p:cNvSpPr txBox="1">
            <a:spLocks noChangeArrowheads="1"/>
          </p:cNvSpPr>
          <p:nvPr/>
        </p:nvSpPr>
        <p:spPr bwMode="auto">
          <a:xfrm>
            <a:off x="405424" y="1793465"/>
            <a:ext cx="404469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013325" eaLnBrk="0" hangingPunct="0"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1pPr>
            <a:lvl2pPr marL="742950" indent="-285750" defTabSz="5013325" eaLnBrk="0" hangingPunct="0"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2pPr>
            <a:lvl3pPr marL="1143000" indent="-228600" defTabSz="5013325" eaLnBrk="0" hangingPunct="0"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3pPr>
            <a:lvl4pPr marL="1600200" indent="-228600" defTabSz="5013325" eaLnBrk="0" hangingPunct="0"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4pPr>
            <a:lvl5pPr marL="2057400" indent="-228600" defTabSz="5013325" eaLnBrk="0" hangingPunct="0"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5pPr>
            <a:lvl6pPr marL="2514600" indent="-228600" defTabSz="5013325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6pPr>
            <a:lvl7pPr marL="2971800" indent="-228600" defTabSz="5013325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7pPr>
            <a:lvl8pPr marL="3429000" indent="-228600" defTabSz="5013325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8pPr>
            <a:lvl9pPr marL="3886200" indent="-228600" defTabSz="5013325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Predator Density &amp; Distribution</a:t>
            </a: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88" y="491102"/>
            <a:ext cx="1572651" cy="1382093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26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8229600" cy="9906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chemeClr val="tx1"/>
                </a:solidFill>
              </a:rPr>
              <a:t>Overall Objectives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4777" y="1554480"/>
            <a:ext cx="4693024" cy="48463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92934"/>
                </a:solidFill>
              </a:rPr>
              <a:t>Scientific: understand climate effects on the ecosystem </a:t>
            </a:r>
            <a:endParaRPr lang="en-US" dirty="0" smtClean="0">
              <a:solidFill>
                <a:srgbClr val="292934"/>
              </a:solidFill>
            </a:endParaRPr>
          </a:p>
          <a:p>
            <a:pPr lvl="1"/>
            <a:r>
              <a:rPr lang="en-US" dirty="0">
                <a:solidFill>
                  <a:srgbClr val="292934"/>
                </a:solidFill>
              </a:rPr>
              <a:t>Direct: spatial patterns at each trophic level</a:t>
            </a:r>
          </a:p>
          <a:p>
            <a:pPr lvl="1"/>
            <a:r>
              <a:rPr lang="en-US" dirty="0">
                <a:solidFill>
                  <a:srgbClr val="292934"/>
                </a:solidFill>
              </a:rPr>
              <a:t>Indirect: transmission between trophic levels</a:t>
            </a:r>
          </a:p>
          <a:p>
            <a:r>
              <a:rPr lang="en-US" dirty="0">
                <a:solidFill>
                  <a:srgbClr val="292934"/>
                </a:solidFill>
              </a:rPr>
              <a:t>Technical: methodology of modeling a </a:t>
            </a:r>
            <a:r>
              <a:rPr lang="en-US" dirty="0" err="1">
                <a:solidFill>
                  <a:srgbClr val="292934"/>
                </a:solidFill>
              </a:rPr>
              <a:t>spatio</a:t>
            </a:r>
            <a:r>
              <a:rPr lang="en-US" dirty="0">
                <a:solidFill>
                  <a:srgbClr val="292934"/>
                </a:solidFill>
              </a:rPr>
              <a:t>-temporally extensive ecosystem</a:t>
            </a:r>
          </a:p>
          <a:p>
            <a:pPr lvl="1"/>
            <a:r>
              <a:rPr lang="en-US" dirty="0">
                <a:solidFill>
                  <a:srgbClr val="292934"/>
                </a:solidFill>
              </a:rPr>
              <a:t>Link data and models</a:t>
            </a:r>
          </a:p>
          <a:p>
            <a:pPr lvl="1"/>
            <a:r>
              <a:rPr lang="en-US" dirty="0">
                <a:solidFill>
                  <a:srgbClr val="292934"/>
                </a:solidFill>
              </a:rPr>
              <a:t>Estimate and communicate uncertainty</a:t>
            </a:r>
          </a:p>
          <a:p>
            <a:pPr lvl="1"/>
            <a:endParaRPr lang="en-US" dirty="0">
              <a:solidFill>
                <a:srgbClr val="292934"/>
              </a:solidFill>
            </a:endParaRPr>
          </a:p>
          <a:p>
            <a:pPr lvl="7"/>
            <a:endParaRPr lang="en-US" dirty="0" smtClean="0">
              <a:solidFill>
                <a:srgbClr val="292934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28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6" name="Group 29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33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6" descr="USU CNR logo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2015 Research Progress Review, College Park, MD 22-23 April 2015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1" name="Picture 2" descr="D:\nasa_stuff\umd_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" descr="D:\nasa_stuff\glcf_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670720" y="2406530"/>
            <a:ext cx="3514104" cy="1148472"/>
            <a:chOff x="1746753" y="2379915"/>
            <a:chExt cx="3514104" cy="1148472"/>
          </a:xfrm>
        </p:grpSpPr>
        <p:pic>
          <p:nvPicPr>
            <p:cNvPr id="43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95" y="2379915"/>
              <a:ext cx="3343820" cy="769964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>
              <a:outerShdw blurRad="50800" dist="50800" dir="5400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18"/>
            <p:cNvSpPr txBox="1">
              <a:spLocks noChangeArrowheads="1"/>
            </p:cNvSpPr>
            <p:nvPr/>
          </p:nvSpPr>
          <p:spPr bwMode="auto">
            <a:xfrm>
              <a:off x="1746753" y="3097500"/>
              <a:ext cx="351410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1pPr>
              <a:lvl2pPr marL="742950" indent="-285750"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2pPr>
              <a:lvl3pPr marL="1143000" indent="-228600"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3pPr>
              <a:lvl4pPr marL="1600200" indent="-228600"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4pPr>
              <a:lvl5pPr marL="2057400" indent="-228600"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5pPr>
              <a:lvl6pPr marL="2514600" indent="-228600" defTabSz="5013325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6pPr>
              <a:lvl7pPr marL="2971800" indent="-228600" defTabSz="5013325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7pPr>
              <a:lvl8pPr marL="3429000" indent="-228600" defTabSz="5013325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8pPr>
              <a:lvl9pPr marL="3886200" indent="-228600" defTabSz="5013325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Prey Density &amp; Distribution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8892" y="3768583"/>
            <a:ext cx="3357761" cy="2371493"/>
            <a:chOff x="1826314" y="3628286"/>
            <a:chExt cx="3357761" cy="2371493"/>
          </a:xfrm>
        </p:grpSpPr>
        <p:grpSp>
          <p:nvGrpSpPr>
            <p:cNvPr id="38" name="Group 37"/>
            <p:cNvGrpSpPr/>
            <p:nvPr/>
          </p:nvGrpSpPr>
          <p:grpSpPr>
            <a:xfrm>
              <a:off x="1826314" y="3628286"/>
              <a:ext cx="3357761" cy="2371493"/>
              <a:chOff x="1819469" y="3511806"/>
              <a:chExt cx="3357761" cy="2371493"/>
            </a:xfrm>
          </p:grpSpPr>
          <p:pic>
            <p:nvPicPr>
              <p:cNvPr id="40" name="Picture 12" descr="E:\GIS\Projects\Cougars\Documents\presentations\NASA trophic studies images\Coconino Plateau_07-09_2.jp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819469" y="3513499"/>
                <a:ext cx="3354982" cy="2355647"/>
              </a:xfrm>
              <a:prstGeom prst="rect">
                <a:avLst/>
              </a:prstGeom>
              <a:ln w="12700" cap="sq">
                <a:solidFill>
                  <a:srgbClr val="000000"/>
                </a:solidFill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" name="TextBox 11"/>
              <p:cNvSpPr txBox="1">
                <a:spLocks noChangeArrowheads="1"/>
              </p:cNvSpPr>
              <p:nvPr/>
            </p:nvSpPr>
            <p:spPr bwMode="auto">
              <a:xfrm>
                <a:off x="2628391" y="3511806"/>
                <a:ext cx="2548839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1pPr>
                <a:lvl2pPr marL="742950" indent="-285750"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2pPr>
                <a:lvl3pPr marL="1143000" indent="-228600"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3pPr>
                <a:lvl4pPr marL="1600200" indent="-228600"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4pPr>
                <a:lvl5pPr marL="2057400" indent="-228600"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5pPr>
                <a:lvl6pPr marL="2514600" indent="-228600" defTabSz="5013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6pPr>
                <a:lvl7pPr marL="2971800" indent="-228600" defTabSz="5013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7pPr>
                <a:lvl8pPr marL="3429000" indent="-228600" defTabSz="5013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8pPr>
                <a:lvl9pPr marL="3886200" indent="-228600" defTabSz="5013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Climate &amp; Weather</a:t>
                </a:r>
              </a:p>
            </p:txBody>
          </p:sp>
          <p:sp>
            <p:nvSpPr>
              <p:cNvPr id="42" name="TextBox 17"/>
              <p:cNvSpPr txBox="1">
                <a:spLocks noChangeArrowheads="1"/>
              </p:cNvSpPr>
              <p:nvPr/>
            </p:nvSpPr>
            <p:spPr bwMode="auto">
              <a:xfrm>
                <a:off x="1836575" y="5452412"/>
                <a:ext cx="2694969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1pPr>
                <a:lvl2pPr marL="742950" indent="-285750"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2pPr>
                <a:lvl3pPr marL="1143000" indent="-228600"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3pPr>
                <a:lvl4pPr marL="1600200" indent="-228600"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4pPr>
                <a:lvl5pPr marL="2057400" indent="-228600" defTabSz="5013325" eaLnBrk="0" hangingPunct="0"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5pPr>
                <a:lvl6pPr marL="2514600" indent="-228600" defTabSz="5013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6pPr>
                <a:lvl7pPr marL="2971800" indent="-228600" defTabSz="5013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7pPr>
                <a:lvl8pPr marL="3429000" indent="-228600" defTabSz="5013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8pPr>
                <a:lvl9pPr marL="3886200" indent="-228600" defTabSz="50133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9900">
                    <a:solidFill>
                      <a:schemeClr val="tx1"/>
                    </a:solidFill>
                    <a:latin typeface="Book Antiqua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Primary Productivity</a:t>
                </a:r>
              </a:p>
            </p:txBody>
          </p:sp>
        </p:grpSp>
        <p:sp>
          <p:nvSpPr>
            <p:cNvPr id="39" name="TextBox 53"/>
            <p:cNvSpPr txBox="1">
              <a:spLocks noChangeArrowheads="1"/>
            </p:cNvSpPr>
            <p:nvPr/>
          </p:nvSpPr>
          <p:spPr bwMode="auto">
            <a:xfrm>
              <a:off x="2152794" y="4318815"/>
              <a:ext cx="1661802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1pPr>
              <a:lvl2pPr marL="742950" indent="-285750"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2pPr>
              <a:lvl3pPr marL="1143000" indent="-228600"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3pPr>
              <a:lvl4pPr marL="1600200" indent="-228600"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4pPr>
              <a:lvl5pPr marL="2057400" indent="-228600" defTabSz="5013325" eaLnBrk="0" hangingPunct="0"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5pPr>
              <a:lvl6pPr marL="2514600" indent="-228600" defTabSz="5013325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6pPr>
              <a:lvl7pPr marL="2971800" indent="-228600" defTabSz="5013325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7pPr>
              <a:lvl8pPr marL="3429000" indent="-228600" defTabSz="5013325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8pPr>
              <a:lvl9pPr marL="3886200" indent="-228600" defTabSz="5013325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Book Antiqua" pitchFamily="18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Topography</a:t>
              </a:r>
            </a:p>
          </p:txBody>
        </p:sp>
      </p:grpSp>
      <p:sp>
        <p:nvSpPr>
          <p:cNvPr id="30" name="TextBox 19"/>
          <p:cNvSpPr txBox="1">
            <a:spLocks noChangeArrowheads="1"/>
          </p:cNvSpPr>
          <p:nvPr/>
        </p:nvSpPr>
        <p:spPr bwMode="auto">
          <a:xfrm>
            <a:off x="405424" y="1793465"/>
            <a:ext cx="404469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013325" eaLnBrk="0" hangingPunct="0"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1pPr>
            <a:lvl2pPr marL="742950" indent="-285750" defTabSz="5013325" eaLnBrk="0" hangingPunct="0"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2pPr>
            <a:lvl3pPr marL="1143000" indent="-228600" defTabSz="5013325" eaLnBrk="0" hangingPunct="0"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3pPr>
            <a:lvl4pPr marL="1600200" indent="-228600" defTabSz="5013325" eaLnBrk="0" hangingPunct="0"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4pPr>
            <a:lvl5pPr marL="2057400" indent="-228600" defTabSz="5013325" eaLnBrk="0" hangingPunct="0"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5pPr>
            <a:lvl6pPr marL="2514600" indent="-228600" defTabSz="5013325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6pPr>
            <a:lvl7pPr marL="2971800" indent="-228600" defTabSz="5013325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7pPr>
            <a:lvl8pPr marL="3429000" indent="-228600" defTabSz="5013325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8pPr>
            <a:lvl9pPr marL="3886200" indent="-228600" defTabSz="5013325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Predator Density &amp; Distribution</a:t>
            </a: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88" y="491102"/>
            <a:ext cx="1572651" cy="1382093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920" y="3105737"/>
            <a:ext cx="4457700" cy="29622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121864" y="403784"/>
            <a:ext cx="5694881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Don’t forget this “trophic” level and climate change, too!</a:t>
            </a:r>
            <a:endParaRPr lang="en-US" sz="32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792511" y="1481002"/>
            <a:ext cx="1220917" cy="227342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54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745236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Research Study Region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>Where We Work and What </a:t>
            </a:r>
            <a:r>
              <a:rPr lang="en-US" sz="3100" dirty="0">
                <a:solidFill>
                  <a:schemeClr val="tx1"/>
                </a:solidFill>
              </a:rPr>
              <a:t>W</a:t>
            </a:r>
            <a:r>
              <a:rPr lang="en-US" sz="3100" dirty="0" smtClean="0">
                <a:solidFill>
                  <a:schemeClr val="tx1"/>
                </a:solidFill>
              </a:rPr>
              <a:t>e Study</a:t>
            </a:r>
            <a:endParaRPr lang="en-US" sz="3100" dirty="0">
              <a:solidFill>
                <a:schemeClr val="tx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3044718" y="1603081"/>
            <a:ext cx="5214451" cy="4716893"/>
            <a:chOff x="3044718" y="1603081"/>
            <a:chExt cx="5214451" cy="4716893"/>
          </a:xfrm>
        </p:grpSpPr>
        <p:pic>
          <p:nvPicPr>
            <p:cNvPr id="13" name="Picture 12" descr="study_area_map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4718" y="1603081"/>
              <a:ext cx="5214451" cy="4716893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3844463" y="5317738"/>
              <a:ext cx="1661874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Spatial extent: ~1.5 million km² 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792414" y="3506193"/>
            <a:ext cx="479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NV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05503" y="3500574"/>
            <a:ext cx="479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58147" y="2532249"/>
            <a:ext cx="479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92442" y="3500873"/>
            <a:ext cx="479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92443" y="3956285"/>
            <a:ext cx="479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NM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8473" y="4142472"/>
            <a:ext cx="479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05504" y="3987063"/>
            <a:ext cx="479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Content Placeholder 9" descr="studyArea_120104.jpg"/>
          <p:cNvPicPr>
            <a:picLocks noGrp="1" noChangeAspect="1"/>
          </p:cNvPicPr>
          <p:nvPr>
            <p:ph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6444272" y="4373895"/>
            <a:ext cx="2267924" cy="1752600"/>
          </a:xfrm>
          <a:ln w="12700">
            <a:solidFill>
              <a:schemeClr val="tx1"/>
            </a:solidFill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7188196" y="3719159"/>
            <a:ext cx="1524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Portions of 9 ecoregions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26" name="Group 25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29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6" descr="USU CNR logo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2015 Research Progress Review, College Park, MD 22-23 April 2015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" name="Picture 2" descr="D:\nasa_stuff\umd_logo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3" descr="D:\nasa_stuff\glcf_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522871" y="1960241"/>
            <a:ext cx="2381886" cy="2405249"/>
            <a:chOff x="670449" y="1603081"/>
            <a:chExt cx="2381886" cy="2405249"/>
          </a:xfrm>
        </p:grpSpPr>
        <p:pic>
          <p:nvPicPr>
            <p:cNvPr id="34" name="Picture 33" descr="ManningCyn.jpg"/>
            <p:cNvPicPr>
              <a:picLocks noChangeAspect="1"/>
            </p:cNvPicPr>
            <p:nvPr/>
          </p:nvPicPr>
          <p:blipFill>
            <a:blip r:embed="rId9" cstate="print"/>
            <a:srcRect r="37771"/>
            <a:stretch>
              <a:fillRect/>
            </a:stretch>
          </p:blipFill>
          <p:spPr>
            <a:xfrm>
              <a:off x="1060031" y="1603081"/>
              <a:ext cx="792480" cy="1188720"/>
            </a:xfrm>
            <a:prstGeom prst="rect">
              <a:avLst/>
            </a:prstGeom>
            <a:ln w="15875">
              <a:solidFill>
                <a:schemeClr val="bg1"/>
              </a:solidFill>
            </a:ln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 l="12582" r="15523" b="13889"/>
            <a:stretch>
              <a:fillRect/>
            </a:stretch>
          </p:blipFill>
          <p:spPr bwMode="auto">
            <a:xfrm>
              <a:off x="1862265" y="1603081"/>
              <a:ext cx="792480" cy="1188720"/>
            </a:xfrm>
            <a:prstGeom prst="rect">
              <a:avLst/>
            </a:prstGeom>
            <a:noFill/>
            <a:ln w="158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35" name="Picture 34" descr="ViewMuskrat.JPG"/>
            <p:cNvPicPr>
              <a:picLocks noChangeAspect="1"/>
            </p:cNvPicPr>
            <p:nvPr/>
          </p:nvPicPr>
          <p:blipFill>
            <a:blip r:embed="rId11" cstate="print"/>
            <a:srcRect l="6250" r="22917"/>
            <a:stretch>
              <a:fillRect/>
            </a:stretch>
          </p:blipFill>
          <p:spPr>
            <a:xfrm>
              <a:off x="1456271" y="2815562"/>
              <a:ext cx="792480" cy="1188720"/>
            </a:xfrm>
            <a:prstGeom prst="rect">
              <a:avLst/>
            </a:prstGeom>
            <a:ln w="15875">
              <a:solidFill>
                <a:schemeClr val="bg1"/>
              </a:solidFill>
            </a:ln>
          </p:spPr>
        </p:pic>
        <p:pic>
          <p:nvPicPr>
            <p:cNvPr id="36" name="Content Placeholder 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64" r="79825"/>
            <a:stretch/>
          </p:blipFill>
          <p:spPr>
            <a:xfrm>
              <a:off x="2257156" y="2815562"/>
              <a:ext cx="795179" cy="1192768"/>
            </a:xfrm>
            <a:prstGeom prst="rect">
              <a:avLst/>
            </a:prstGeom>
            <a:ln w="25400">
              <a:noFill/>
            </a:ln>
          </p:spPr>
        </p:pic>
        <p:pic>
          <p:nvPicPr>
            <p:cNvPr id="37" name="Content Placeholder 3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187" b="52564"/>
            <a:stretch/>
          </p:blipFill>
          <p:spPr>
            <a:xfrm>
              <a:off x="670449" y="2815562"/>
              <a:ext cx="779163" cy="1192768"/>
            </a:xfrm>
            <a:prstGeom prst="rect">
              <a:avLst/>
            </a:prstGeom>
            <a:ln w="25400">
              <a:noFill/>
            </a:ln>
          </p:spPr>
        </p:pic>
      </p:grpSp>
      <p:grpSp>
        <p:nvGrpSpPr>
          <p:cNvPr id="3" name="Group 2"/>
          <p:cNvGrpSpPr/>
          <p:nvPr/>
        </p:nvGrpSpPr>
        <p:grpSpPr>
          <a:xfrm>
            <a:off x="520125" y="4642279"/>
            <a:ext cx="2387379" cy="1396515"/>
            <a:chOff x="520125" y="4642279"/>
            <a:chExt cx="2387379" cy="1396515"/>
          </a:xfrm>
        </p:grpSpPr>
        <p:pic>
          <p:nvPicPr>
            <p:cNvPr id="40" name="Picture 39" descr="deerpic1.jp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0125" y="5398714"/>
              <a:ext cx="960120" cy="640080"/>
            </a:xfrm>
            <a:prstGeom prst="rect">
              <a:avLst/>
            </a:prstGeom>
            <a:ln w="15875">
              <a:solidFill>
                <a:schemeClr val="bg1"/>
              </a:solidFill>
            </a:ln>
            <a:effectLst/>
          </p:spPr>
        </p:pic>
        <p:pic>
          <p:nvPicPr>
            <p:cNvPr id="41" name="Picture 40" descr="Elk.jp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35628" y="5317175"/>
              <a:ext cx="960120" cy="640080"/>
            </a:xfrm>
            <a:prstGeom prst="rect">
              <a:avLst/>
            </a:prstGeom>
            <a:ln w="15875">
              <a:noFill/>
            </a:ln>
            <a:effectLst/>
          </p:spPr>
        </p:pic>
        <p:pic>
          <p:nvPicPr>
            <p:cNvPr id="42" name="Picture 2" descr="http://images.nationalgeographic.com/wpf/media-live/photos/000/283/cache/bighorn-sheep-yellowstone_28380_990x742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947384" y="5398714"/>
              <a:ext cx="960120" cy="640080"/>
            </a:xfrm>
            <a:prstGeom prst="rect">
              <a:avLst/>
            </a:prstGeom>
            <a:noFill/>
            <a:ln w="15875">
              <a:noFill/>
            </a:ln>
            <a:effectLst/>
          </p:spPr>
        </p:pic>
        <p:pic>
          <p:nvPicPr>
            <p:cNvPr id="43" name="Picture 2" descr="C:\Documents and Settings\dstoner\My Documents\My Pictures\Research\Cougar_Photo\CW\M16_Oquirrhs3.jpg"/>
            <p:cNvPicPr>
              <a:picLocks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 flipH="1">
              <a:off x="1185917" y="4642279"/>
              <a:ext cx="1050599" cy="640080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82569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Our Principal Data Layer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>Vegetation </a:t>
            </a:r>
            <a:r>
              <a:rPr lang="en-US" sz="3100" dirty="0">
                <a:solidFill>
                  <a:schemeClr val="tx1"/>
                </a:solidFill>
              </a:rPr>
              <a:t>Metrics from </a:t>
            </a:r>
            <a:r>
              <a:rPr lang="en-US" sz="3100" dirty="0" smtClean="0">
                <a:solidFill>
                  <a:schemeClr val="tx1"/>
                </a:solidFill>
              </a:rPr>
              <a:t>MODIS – The “NDVI Stacks”</a:t>
            </a:r>
            <a:endParaRPr lang="en-US" sz="3100" dirty="0">
              <a:solidFill>
                <a:schemeClr val="tx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199" y="1371600"/>
            <a:ext cx="899160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8832" y="1508887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u="sng" dirty="0" smtClean="0"/>
              <a:t>YEAR</a:t>
            </a:r>
            <a:endParaRPr lang="en-US" sz="1400" u="sng" dirty="0"/>
          </a:p>
        </p:txBody>
      </p:sp>
      <p:sp>
        <p:nvSpPr>
          <p:cNvPr id="15" name="TextBox 14"/>
          <p:cNvSpPr txBox="1"/>
          <p:nvPr/>
        </p:nvSpPr>
        <p:spPr>
          <a:xfrm>
            <a:off x="489467" y="5720881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2000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666595" y="1761462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/>
              <a:t>2014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1009805" y="3533703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Julian dates 0001–5475 </a:t>
            </a:r>
          </a:p>
          <a:p>
            <a:pPr algn="ctr"/>
            <a:r>
              <a:rPr lang="en-US" dirty="0" smtClean="0"/>
              <a:t>( 1 Jan 2000 to 31 Dec 2014)</a:t>
            </a:r>
            <a:endParaRPr lang="en-US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4038600" y="1586600"/>
            <a:ext cx="5029200" cy="774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MODIS NDVI (2000-2014, daily, 500 m)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000" dirty="0" smtClean="0"/>
              <a:t>Response Variable = NDVI; scaled 0-1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219200" y="1828800"/>
            <a:ext cx="0" cy="4191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3389" y="47859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19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3389" y="45573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20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3389" y="43287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21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3389" y="41001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22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3389" y="38715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23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3389" y="36429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24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3389" y="34143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25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3389" y="31857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26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3389" y="29571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27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5162" y="27285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28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3389" y="24999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30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3389" y="22713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31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3389" y="20427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32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3389" y="18141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33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3389" y="15855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34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3389" y="13569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35" name="Picture 20" descr="C:\Users\jnagol\Desktop\CBR_stuff\POS_NDV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748" r="7628" b="38047"/>
          <a:stretch/>
        </p:blipFill>
        <p:spPr bwMode="auto">
          <a:xfrm rot="205397">
            <a:off x="1643389" y="1128334"/>
            <a:ext cx="2115670" cy="1828800"/>
          </a:xfrm>
          <a:prstGeom prst="rect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>
            <a:bevelT/>
          </a:sp3d>
          <a:extLst/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3"/>
          <a:stretch>
            <a:fillRect/>
          </a:stretch>
        </p:blipFill>
        <p:spPr bwMode="auto">
          <a:xfrm>
            <a:off x="5098948" y="2916244"/>
            <a:ext cx="3559908" cy="30808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3" descr="C:\Users\jnagol\Desktop\CBR_stuff\POS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t="4977" r="6017" b="35454"/>
          <a:stretch/>
        </p:blipFill>
        <p:spPr bwMode="auto">
          <a:xfrm>
            <a:off x="5005761" y="2830519"/>
            <a:ext cx="3571815" cy="30808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C:\Users\jnagol\Desktop\CBR_stuff\EOS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8" t="6966" r="9595" b="38429"/>
          <a:stretch/>
        </p:blipFill>
        <p:spPr bwMode="auto">
          <a:xfrm>
            <a:off x="4934617" y="2754646"/>
            <a:ext cx="3547709" cy="30809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  <a:extLst/>
        </p:spPr>
      </p:pic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4831035" y="2659614"/>
            <a:ext cx="3587709" cy="3080899"/>
            <a:chOff x="4419600" y="2017059"/>
            <a:chExt cx="4276165" cy="3720353"/>
          </a:xfrm>
        </p:grpSpPr>
        <p:pic>
          <p:nvPicPr>
            <p:cNvPr id="43" name="Picture 5" descr="C:\Users\jsexton\Dropbox\CBR\data\NORM_phenology_MAPS\Monsoon_TINDVI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1" t="7112" r="9251" b="39224"/>
            <a:stretch/>
          </p:blipFill>
          <p:spPr bwMode="auto">
            <a:xfrm>
              <a:off x="4419600" y="2017059"/>
              <a:ext cx="4276165" cy="372035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5" t="36260" r="73146" b="43464"/>
            <a:stretch/>
          </p:blipFill>
          <p:spPr>
            <a:xfrm>
              <a:off x="4736206" y="4207505"/>
              <a:ext cx="789523" cy="1447800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76199" y="6446520"/>
            <a:ext cx="8991601" cy="397111"/>
            <a:chOff x="76199" y="6446520"/>
            <a:chExt cx="8991601" cy="397111"/>
          </a:xfrm>
        </p:grpSpPr>
        <p:grpSp>
          <p:nvGrpSpPr>
            <p:cNvPr id="46" name="Group 45"/>
            <p:cNvGrpSpPr/>
            <p:nvPr/>
          </p:nvGrpSpPr>
          <p:grpSpPr>
            <a:xfrm>
              <a:off x="76199" y="6446520"/>
              <a:ext cx="8991601" cy="397111"/>
              <a:chOff x="76199" y="6446520"/>
              <a:chExt cx="8991601" cy="397111"/>
            </a:xfrm>
          </p:grpSpPr>
          <p:pic>
            <p:nvPicPr>
              <p:cNvPr id="49" name="Picture 10" descr="usgs_cru_pantone348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" t="29140" b="33440"/>
              <a:stretch>
                <a:fillRect/>
              </a:stretch>
            </p:blipFill>
            <p:spPr bwMode="auto">
              <a:xfrm>
                <a:off x="8000999" y="6528537"/>
                <a:ext cx="1066801" cy="291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6" descr="USU CNR logo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6477000"/>
                <a:ext cx="1263545" cy="352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86031" y="6505077"/>
                <a:ext cx="3474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2015 Research Progress Review, College Park, MD 22-23 April 2015</a:t>
                </a:r>
              </a:p>
              <a:p>
                <a:r>
                  <a:rPr lang="en-US" sz="800" b="1" dirty="0"/>
                  <a:t>NASA Funding Opportunity #</a:t>
                </a:r>
                <a:r>
                  <a:rPr lang="en-US" sz="800" b="1" dirty="0" smtClean="0"/>
                  <a:t>NNH11AR55I</a:t>
                </a:r>
                <a:endParaRPr lang="en-US" sz="800" b="1" dirty="0"/>
              </a:p>
            </p:txBody>
          </p:sp>
          <p:cxnSp>
            <p:nvCxnSpPr>
              <p:cNvPr id="52" name="Straight Connector 51"/>
              <p:cNvCxnSpPr/>
              <p:nvPr/>
            </p:nvCxnSpPr>
            <p:spPr>
              <a:xfrm>
                <a:off x="76199" y="6446520"/>
                <a:ext cx="8991601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7" name="Picture 2" descr="D:\nasa_stuff\umd_logo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604" y="6477000"/>
              <a:ext cx="31479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3" descr="D:\nasa_stuff\glcf_logo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574" y="6477000"/>
              <a:ext cx="302226" cy="31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0376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3196</TotalTime>
  <Words>1811</Words>
  <Application>Microsoft Office PowerPoint</Application>
  <PresentationFormat>On-screen Show (4:3)</PresentationFormat>
  <Paragraphs>266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Tahoma</vt:lpstr>
      <vt:lpstr>Clarity</vt:lpstr>
      <vt:lpstr>Spatial Responses to Climate Across Trophic Levels: Monitoring and Modeling Plants, Prey, and Predators in the Intermountain Western United States</vt:lpstr>
      <vt:lpstr>Research Teams</vt:lpstr>
      <vt:lpstr>Core Research Progress</vt:lpstr>
      <vt:lpstr>Core Research Progress</vt:lpstr>
      <vt:lpstr>Core Research Progress</vt:lpstr>
      <vt:lpstr>Overall Objectives</vt:lpstr>
      <vt:lpstr>Overall Objectives</vt:lpstr>
      <vt:lpstr>Research Study Region Where We Work and What We Study</vt:lpstr>
      <vt:lpstr>Our Principal Data Layer Vegetation Metrics from MODIS – The “NDVI Stacks”</vt:lpstr>
      <vt:lpstr>Module #1:  Effects of Topography on the Responses of Ecosystems to Drought</vt:lpstr>
      <vt:lpstr>Module #2:  Retrieving Plant-Specific Phenologies by Spectral Unmixing </vt:lpstr>
      <vt:lpstr>Module #3: Environment and Detection Biases in GPS Collars</vt:lpstr>
      <vt:lpstr>Module #4:  Using NDVI to Measure Trade-offs Between Prey Foraging and Predator Avoidance</vt:lpstr>
      <vt:lpstr>Module #4:  Using NDVI to Measure Trade-offs Between Prey Foraging and Predator Avoidance</vt:lpstr>
      <vt:lpstr>Module #5:  Mammalian Reproduction Tracks Plant Phenology Across a Latitudinal Gradient</vt:lpstr>
      <vt:lpstr>Module #6:  Deer Population Dynamics Based off Primary Productivity and Climate </vt:lpstr>
      <vt:lpstr>Module #6: Deer Population Dynamics Based off Primary Productivity and Climate </vt:lpstr>
      <vt:lpstr>Module #7:  Prey abundance, home range size, and carnivore density along productivity gradients</vt:lpstr>
      <vt:lpstr>#8:  Movement and space selection in a dynamic resource environment</vt:lpstr>
      <vt:lpstr>#8:  Movement and space selection in a dynamic resource environment</vt:lpstr>
      <vt:lpstr>Conclusions and Next Steps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#1: Introduction to baseR  (We’re here to help you … trust us)</dc:title>
  <dc:creator>T Edwards</dc:creator>
  <cp:lastModifiedBy>tce</cp:lastModifiedBy>
  <cp:revision>152</cp:revision>
  <cp:lastPrinted>2012-02-03T22:25:14Z</cp:lastPrinted>
  <dcterms:created xsi:type="dcterms:W3CDTF">2012-02-01T13:29:21Z</dcterms:created>
  <dcterms:modified xsi:type="dcterms:W3CDTF">2015-04-23T15:25:14Z</dcterms:modified>
</cp:coreProperties>
</file>